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6" r:id="rId3"/>
    <p:sldId id="257" r:id="rId4"/>
    <p:sldId id="267" r:id="rId5"/>
    <p:sldId id="259" r:id="rId6"/>
    <p:sldId id="260" r:id="rId7"/>
    <p:sldId id="262" r:id="rId8"/>
    <p:sldId id="263" r:id="rId9"/>
    <p:sldId id="258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8062664" cy="792087"/>
          </a:xfrm>
        </p:spPr>
        <p:txBody>
          <a:bodyPr>
            <a:normAutofit/>
          </a:bodyPr>
          <a:lstStyle/>
          <a:p>
            <a:r>
              <a:rPr lang="ru-RU" dirty="0" smtClean="0"/>
              <a:t>Уважаемые читатели!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8064896" cy="48965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«Мудрость педагогики».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17 библиографических описаний документов.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2005 года по 201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260648"/>
            <a:ext cx="3970784" cy="633670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74.03я73</a:t>
            </a:r>
          </a:p>
          <a:p>
            <a:r>
              <a:rPr lang="ru-RU" sz="8000" dirty="0" smtClean="0"/>
              <a:t>И 90</a:t>
            </a:r>
          </a:p>
          <a:p>
            <a:r>
              <a:rPr lang="ru-RU" sz="8000" dirty="0" smtClean="0"/>
              <a:t> История педагогики и образования : учебное пособие для студентов вузов.; рекомендовано УМО по специальностям педагогического образования / ред. : З. И. Васильева. - 4-е изд., </a:t>
            </a:r>
            <a:r>
              <a:rPr lang="ru-RU" sz="8000" dirty="0" err="1" smtClean="0"/>
              <a:t>испр</a:t>
            </a:r>
            <a:r>
              <a:rPr lang="ru-RU" sz="8000" dirty="0" smtClean="0"/>
              <a:t>. - М. : Академия, 2008. - 432 с. </a:t>
            </a:r>
          </a:p>
          <a:p>
            <a:r>
              <a:rPr lang="ru-RU" sz="8000" dirty="0" smtClean="0"/>
              <a:t>Аннотация: Раскрыт </a:t>
            </a:r>
            <a:r>
              <a:rPr lang="ru-RU" sz="8000" dirty="0" err="1" smtClean="0"/>
              <a:t>историко</a:t>
            </a:r>
            <a:r>
              <a:rPr lang="ru-RU" sz="8000" dirty="0" smtClean="0"/>
              <a:t> - педагогический процесс развития образования и педагогической мысли с древнейших времен до конца XX в., рассмотрены разные концептуальные подходы к </a:t>
            </a:r>
            <a:r>
              <a:rPr lang="ru-RU" sz="8000" dirty="0" err="1" smtClean="0"/>
              <a:t>историко</a:t>
            </a:r>
            <a:r>
              <a:rPr lang="ru-RU" sz="8000" dirty="0" smtClean="0"/>
              <a:t> - педагогическим явлениям, выделены ведущие педагогические идеи.</a:t>
            </a:r>
          </a:p>
          <a:p>
            <a:pPr>
              <a:buNone/>
            </a:pPr>
            <a:r>
              <a:rPr lang="ru-RU" sz="8000" dirty="0" smtClean="0"/>
              <a:t>         Экземпляры: всего:7 -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№1(3), СБО.(1), </a:t>
            </a:r>
            <a:r>
              <a:rPr lang="ru-RU" sz="8000" dirty="0" err="1" smtClean="0"/>
              <a:t>аб</a:t>
            </a:r>
            <a:r>
              <a:rPr lang="ru-RU" sz="8000" dirty="0" smtClean="0"/>
              <a:t>.(3)</a:t>
            </a:r>
          </a:p>
          <a:p>
            <a:endParaRPr lang="ru-RU" sz="1600" dirty="0" smtClean="0"/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  <a:endParaRPr lang="ru-RU" sz="1600" dirty="0"/>
          </a:p>
        </p:txBody>
      </p:sp>
      <p:pic>
        <p:nvPicPr>
          <p:cNvPr id="9218" name="Picture 2" descr="C:\Users\bibl2\Desktop\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888432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476672"/>
            <a:ext cx="3826768" cy="5649491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/>
              <a:t>88+74я73</a:t>
            </a:r>
          </a:p>
          <a:p>
            <a:r>
              <a:rPr lang="ru-RU" sz="2200" dirty="0" smtClean="0"/>
              <a:t>К 85</a:t>
            </a:r>
          </a:p>
          <a:p>
            <a:r>
              <a:rPr lang="ru-RU" sz="2200" dirty="0" smtClean="0"/>
              <a:t> Крысько  В. Г. </a:t>
            </a:r>
          </a:p>
          <a:p>
            <a:r>
              <a:rPr lang="ru-RU" sz="2200" dirty="0" smtClean="0"/>
              <a:t>Психология и педагогика : учебник для бакалавров / В. Г. Крысько. - М. : Издательство </a:t>
            </a:r>
            <a:r>
              <a:rPr lang="ru-RU" sz="2200" dirty="0" err="1" smtClean="0"/>
              <a:t>Юрайт</a:t>
            </a:r>
            <a:r>
              <a:rPr lang="ru-RU" sz="2200" dirty="0" smtClean="0"/>
              <a:t>, 2015. - 471 с. </a:t>
            </a:r>
          </a:p>
          <a:p>
            <a:r>
              <a:rPr lang="ru-RU" sz="2200" dirty="0" smtClean="0"/>
              <a:t> Аннотация: Учебник  в систематизированном и обобщенном виде раскрывает представления об основных характеристиках психики людей и педагогике как науке об их обучении и воспитании.</a:t>
            </a:r>
          </a:p>
          <a:p>
            <a:r>
              <a:rPr lang="ru-RU" sz="2200" dirty="0" smtClean="0"/>
              <a:t>  Экземпляры: всего:15 - </a:t>
            </a:r>
            <a:r>
              <a:rPr lang="ru-RU" sz="2200" dirty="0" err="1" smtClean="0"/>
              <a:t>аб</a:t>
            </a:r>
            <a:r>
              <a:rPr lang="ru-RU" sz="2200" dirty="0" smtClean="0"/>
              <a:t>.(11),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№1(2),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№2(2)</a:t>
            </a:r>
          </a:p>
          <a:p>
            <a:r>
              <a:rPr lang="ru-RU" sz="2200" dirty="0" smtClean="0"/>
              <a:t> </a:t>
            </a:r>
          </a:p>
          <a:p>
            <a:r>
              <a:rPr lang="ru-RU" sz="2200" dirty="0" smtClean="0"/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000" dirty="0" smtClean="0">
              <a:ea typeface="Times New Roman"/>
              <a:cs typeface="Times New Roman"/>
            </a:endParaRPr>
          </a:p>
        </p:txBody>
      </p:sp>
      <p:pic>
        <p:nvPicPr>
          <p:cNvPr id="10242" name="Picture 2" descr="C:\Users\bibl2\Desktop\pre1242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3744416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348880"/>
            <a:ext cx="24482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188640"/>
            <a:ext cx="3898776" cy="612072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88:74я73</a:t>
            </a:r>
          </a:p>
          <a:p>
            <a:r>
              <a:rPr lang="ru-RU" sz="8000" dirty="0" smtClean="0"/>
              <a:t>О-77</a:t>
            </a:r>
          </a:p>
          <a:p>
            <a:r>
              <a:rPr lang="ru-RU" sz="8000" dirty="0" smtClean="0"/>
              <a:t>Островский  Э. В. </a:t>
            </a:r>
          </a:p>
          <a:p>
            <a:r>
              <a:rPr lang="ru-RU" sz="8000" dirty="0" smtClean="0"/>
              <a:t>Психология и педагогика : учеб. пособие.; рекомендовано МО РФ / Э. В. Островский, Л. И. </a:t>
            </a:r>
            <a:r>
              <a:rPr lang="ru-RU" sz="8000" dirty="0" err="1" smtClean="0"/>
              <a:t>Чернышова</a:t>
            </a:r>
            <a:r>
              <a:rPr lang="ru-RU" sz="8000" dirty="0" smtClean="0"/>
              <a:t>. - М. : Вузовский учебник, 2006. - 384 с.</a:t>
            </a:r>
          </a:p>
          <a:p>
            <a:r>
              <a:rPr lang="ru-RU" sz="8000" dirty="0" smtClean="0"/>
              <a:t>Аннотация: В пособии рассматриваются основные понятия психолого-педагогической науки, процесс становления, а также актуальные проблемы  современного этапа ее развития. </a:t>
            </a:r>
          </a:p>
          <a:p>
            <a:r>
              <a:rPr lang="ru-RU" sz="8000" dirty="0" smtClean="0"/>
              <a:t> Экземпляры: всего:120 -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.(112),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№1(2), №3(4),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№2(2)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1267" name="Picture 3" descr="C:\Users\bibl2\Desktop\index.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3384376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132856"/>
            <a:ext cx="237626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332656"/>
            <a:ext cx="3826768" cy="5976704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/>
              <a:t>88.3я73+74.00я73</a:t>
            </a:r>
          </a:p>
          <a:p>
            <a:r>
              <a:rPr lang="ru-RU" sz="2200" dirty="0" smtClean="0"/>
              <a:t>П 19</a:t>
            </a:r>
          </a:p>
          <a:p>
            <a:r>
              <a:rPr lang="ru-RU" sz="2200" dirty="0" err="1" smtClean="0"/>
              <a:t>Пастюк</a:t>
            </a:r>
            <a:r>
              <a:rPr lang="ru-RU" sz="2200" dirty="0" smtClean="0"/>
              <a:t> О. В. </a:t>
            </a:r>
          </a:p>
          <a:p>
            <a:r>
              <a:rPr lang="ru-RU" sz="2200" dirty="0" smtClean="0"/>
              <a:t>Психология и педагогика : учебное пособие / О. В. </a:t>
            </a:r>
            <a:r>
              <a:rPr lang="ru-RU" sz="2200" dirty="0" err="1" smtClean="0"/>
              <a:t>Пастюк</a:t>
            </a:r>
            <a:r>
              <a:rPr lang="ru-RU" sz="2200" dirty="0" smtClean="0"/>
              <a:t>. - М. : ИНФРА-М, 2015. - 160 с. </a:t>
            </a:r>
          </a:p>
          <a:p>
            <a:r>
              <a:rPr lang="ru-RU" sz="2200" dirty="0" smtClean="0"/>
              <a:t>Аннотация: Курс педагогики и психологии содержит опорные конспекты лекций и практических занятий с использованием схем, таблиц и рисунков.</a:t>
            </a:r>
          </a:p>
          <a:p>
            <a:r>
              <a:rPr lang="ru-RU" sz="2200" dirty="0" smtClean="0"/>
              <a:t>  Экземпляры: всего:10 -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№1(2),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№2(2), </a:t>
            </a:r>
            <a:r>
              <a:rPr lang="ru-RU" sz="2200" dirty="0" err="1" smtClean="0"/>
              <a:t>аб</a:t>
            </a:r>
            <a:r>
              <a:rPr lang="ru-RU" sz="2200" dirty="0" smtClean="0"/>
              <a:t>.(6)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2290" name="Picture 2" descr="C:\Users\bibl2\Desktop\5c4acc2374d897cf12dc823029bd65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3676650" cy="561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852936"/>
            <a:ext cx="19442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260648"/>
            <a:ext cx="3898776" cy="626469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88+74.00я73</a:t>
            </a:r>
          </a:p>
          <a:p>
            <a:r>
              <a:rPr lang="ru-RU" sz="8000" dirty="0" smtClean="0"/>
              <a:t>П 86</a:t>
            </a:r>
          </a:p>
          <a:p>
            <a:r>
              <a:rPr lang="ru-RU" sz="8000" dirty="0" smtClean="0"/>
              <a:t> Психология и педагогика : учебник для вузов / ред. </a:t>
            </a:r>
            <a:r>
              <a:rPr lang="ru-RU" sz="8000" dirty="0" err="1" smtClean="0"/>
              <a:t>Пидкасистый</a:t>
            </a:r>
            <a:r>
              <a:rPr lang="ru-RU" sz="8000" dirty="0" smtClean="0"/>
              <a:t> П.И. - М. : </a:t>
            </a:r>
            <a:r>
              <a:rPr lang="ru-RU" sz="8000" dirty="0" err="1" smtClean="0"/>
              <a:t>Юрайт</a:t>
            </a:r>
            <a:r>
              <a:rPr lang="ru-RU" sz="8000" dirty="0" smtClean="0"/>
              <a:t>, 2010. - 714 с</a:t>
            </a:r>
          </a:p>
          <a:p>
            <a:r>
              <a:rPr lang="ru-RU" sz="8000" dirty="0" smtClean="0"/>
              <a:t>Аннотация: Настоящий учебник представляет собой интегративный курс по дисциплине "Психология и педагогика" для студентов высших учебных заведений, обучающихся по непедагогическим специальностям: юристов, экономистов, социологов, инженеров, врачей и др. Содержит перечень вопросов и заданий для самостоятельной работы и самоконтроля.</a:t>
            </a:r>
          </a:p>
          <a:p>
            <a:r>
              <a:rPr lang="ru-RU" sz="8000" dirty="0" smtClean="0"/>
              <a:t> Экземпляры: всего:15 -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.(11), №4(1),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№1(2),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№2(1)</a:t>
            </a:r>
          </a:p>
          <a:p>
            <a:endParaRPr lang="ru-RU" sz="8000" dirty="0" smtClean="0"/>
          </a:p>
          <a:p>
            <a:r>
              <a:rPr lang="ru-RU" sz="8000" dirty="0" smtClean="0"/>
              <a:t> </a:t>
            </a:r>
          </a:p>
          <a:p>
            <a:endParaRPr lang="ru-RU" dirty="0"/>
          </a:p>
        </p:txBody>
      </p:sp>
      <p:pic>
        <p:nvPicPr>
          <p:cNvPr id="13314" name="Picture 2" descr="C:\Users\bibl2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3744416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230425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88640"/>
            <a:ext cx="4330824" cy="612072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88.4: 74я73</a:t>
            </a:r>
          </a:p>
          <a:p>
            <a:r>
              <a:rPr lang="ru-RU" sz="8000" dirty="0" smtClean="0"/>
              <a:t>С 37</a:t>
            </a:r>
          </a:p>
          <a:p>
            <a:r>
              <a:rPr lang="ru-RU" sz="8000" dirty="0" smtClean="0"/>
              <a:t> Симонов В. П. </a:t>
            </a:r>
          </a:p>
          <a:p>
            <a:r>
              <a:rPr lang="ru-RU" sz="8000" dirty="0" smtClean="0"/>
              <a:t>Педагогика и психология высшей школы. Инновационный курс для подготовки магистров : учебное пособие / В. П. Симонов. - М. : ИНФРА-М; Вузовский учебник, 2016. - 320 с.</a:t>
            </a:r>
          </a:p>
          <a:p>
            <a:r>
              <a:rPr lang="ru-RU" sz="8000" dirty="0" smtClean="0"/>
              <a:t>Аннотация: В пособии представлен инновационный курс педагогики и психологии для подготовки магистров. В первой части  рассматривается педагогика высшей школы, во второй – психология и в третьей – инновационная деятельность в образовательных системах.  Пособие содержит 13 тестовых и диагностических методик.</a:t>
            </a:r>
          </a:p>
          <a:p>
            <a:r>
              <a:rPr lang="ru-RU" sz="8000" dirty="0" smtClean="0"/>
              <a:t>  Экземпляры: всего:5 -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№2(2), </a:t>
            </a:r>
            <a:r>
              <a:rPr lang="ru-RU" sz="8000" dirty="0" err="1" smtClean="0"/>
              <a:t>аб</a:t>
            </a:r>
            <a:r>
              <a:rPr lang="ru-RU" sz="8000" dirty="0" smtClean="0"/>
              <a:t>.(3)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4338" name="Picture 2" descr="C:\Users\bibl2\Desktop\180344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3096344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276872"/>
            <a:ext cx="266429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332656"/>
            <a:ext cx="4258816" cy="5976704"/>
          </a:xfrm>
        </p:spPr>
        <p:txBody>
          <a:bodyPr>
            <a:normAutofit fontScale="40000" lnSpcReduction="20000"/>
          </a:bodyPr>
          <a:lstStyle/>
          <a:p>
            <a:r>
              <a:rPr lang="ru-RU" sz="5000" dirty="0" smtClean="0"/>
              <a:t>74.5я723</a:t>
            </a:r>
          </a:p>
          <a:p>
            <a:r>
              <a:rPr lang="ru-RU" sz="5000" dirty="0" smtClean="0"/>
              <a:t>С 42</a:t>
            </a:r>
          </a:p>
          <a:p>
            <a:r>
              <a:rPr lang="ru-RU" sz="5000" dirty="0" smtClean="0"/>
              <a:t> Скакун  В. А. </a:t>
            </a:r>
          </a:p>
          <a:p>
            <a:r>
              <a:rPr lang="ru-RU" sz="5000" dirty="0" smtClean="0"/>
              <a:t>Организация и методика профессионального обучения : учебное пособие.; допущено МО РФ / В. А. Скакун. - М. : Форум, 2007. - 336 с. : ил.</a:t>
            </a:r>
          </a:p>
          <a:p>
            <a:r>
              <a:rPr lang="ru-RU" sz="5000" dirty="0" smtClean="0"/>
              <a:t>Аннотация: Изложены основы общей методики и организации профессионального  (производственного, практического) обучения учащихся в учебных заведениях профессионального образования.</a:t>
            </a:r>
          </a:p>
          <a:p>
            <a:r>
              <a:rPr lang="ru-RU" sz="5000" dirty="0" smtClean="0"/>
              <a:t> </a:t>
            </a:r>
          </a:p>
          <a:p>
            <a:r>
              <a:rPr lang="ru-RU" sz="5000" dirty="0" smtClean="0"/>
              <a:t>  Экземпляры: всего:5 - </a:t>
            </a:r>
            <a:r>
              <a:rPr lang="ru-RU" sz="5000" dirty="0" err="1" smtClean="0"/>
              <a:t>Чз</a:t>
            </a:r>
            <a:r>
              <a:rPr lang="ru-RU" sz="5000" dirty="0" smtClean="0"/>
              <a:t> №1(1), СБО.(1), </a:t>
            </a:r>
            <a:r>
              <a:rPr lang="ru-RU" sz="5000" dirty="0" err="1" smtClean="0"/>
              <a:t>аб</a:t>
            </a:r>
            <a:r>
              <a:rPr lang="ru-RU" sz="5000" dirty="0" smtClean="0"/>
              <a:t>.(3)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5362" name="Picture 2" descr="C:\Users\bibl2\Desktop\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3312368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996952"/>
            <a:ext cx="252028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260648"/>
            <a:ext cx="4186808" cy="604871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88 :74.00я73</a:t>
            </a:r>
          </a:p>
          <a:p>
            <a:r>
              <a:rPr lang="ru-RU" sz="8000" dirty="0" smtClean="0"/>
              <a:t>С 47</a:t>
            </a:r>
          </a:p>
          <a:p>
            <a:r>
              <a:rPr lang="ru-RU" sz="8000" dirty="0" smtClean="0"/>
              <a:t> </a:t>
            </a:r>
            <a:r>
              <a:rPr lang="ru-RU" sz="8000" dirty="0" err="1" smtClean="0"/>
              <a:t>Сластенин</a:t>
            </a:r>
            <a:r>
              <a:rPr lang="ru-RU" sz="8000" dirty="0" smtClean="0"/>
              <a:t>  В. А. </a:t>
            </a:r>
          </a:p>
          <a:p>
            <a:r>
              <a:rPr lang="ru-RU" sz="8000" dirty="0" smtClean="0"/>
              <a:t>Психология и педагогика : учебное пособие.; допущено УМО по специальности педагогического образования / В. А. </a:t>
            </a:r>
            <a:r>
              <a:rPr lang="ru-RU" sz="8000" dirty="0" err="1" smtClean="0"/>
              <a:t>Сластенин</a:t>
            </a:r>
            <a:r>
              <a:rPr lang="ru-RU" sz="8000" dirty="0" smtClean="0"/>
              <a:t>. - М. : Академия, 2007. - 480 с. </a:t>
            </a:r>
          </a:p>
          <a:p>
            <a:r>
              <a:rPr lang="ru-RU" sz="8000" dirty="0" smtClean="0"/>
              <a:t>Аннотация: Учебное пособие знакомит студентов непедагогических специальностей с современной отечественной и зарубежной психологией и педагогикой. Рассматриваются, в частности, такие вопросы, как психология личности, малых групп общения, конфликтных отношений.</a:t>
            </a:r>
          </a:p>
          <a:p>
            <a:r>
              <a:rPr lang="ru-RU" sz="8000" dirty="0" smtClean="0"/>
              <a:t> </a:t>
            </a:r>
          </a:p>
          <a:p>
            <a:r>
              <a:rPr lang="ru-RU" dirty="0" smtClean="0"/>
              <a:t>  </a:t>
            </a:r>
            <a:r>
              <a:rPr lang="ru-RU" sz="8000" dirty="0" smtClean="0"/>
              <a:t>Экземпляры: всего:41 -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.(38),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№2(1),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№1(2)</a:t>
            </a:r>
          </a:p>
          <a:p>
            <a:r>
              <a:rPr lang="ru-RU" sz="8000" dirty="0" smtClean="0"/>
              <a:t> </a:t>
            </a:r>
          </a:p>
          <a:p>
            <a:endParaRPr lang="ru-RU" dirty="0"/>
          </a:p>
        </p:txBody>
      </p:sp>
      <p:pic>
        <p:nvPicPr>
          <p:cNvPr id="16386" name="Picture 2" descr="C:\Users\bibl2\Desktop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3528392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564904"/>
            <a:ext cx="303468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16632"/>
            <a:ext cx="4114800" cy="6192728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74.3я73</a:t>
            </a:r>
          </a:p>
          <a:p>
            <a:r>
              <a:rPr lang="ru-RU" sz="8000" dirty="0" smtClean="0"/>
              <a:t>Ч-49</a:t>
            </a:r>
          </a:p>
          <a:p>
            <a:r>
              <a:rPr lang="ru-RU" sz="8000" dirty="0" smtClean="0"/>
              <a:t> Чернявская А. Г. </a:t>
            </a:r>
          </a:p>
          <a:p>
            <a:r>
              <a:rPr lang="ru-RU" sz="8000" dirty="0" err="1" smtClean="0"/>
              <a:t>Андрагогика</a:t>
            </a:r>
            <a:r>
              <a:rPr lang="ru-RU" sz="8000" dirty="0" smtClean="0"/>
              <a:t> : </a:t>
            </a:r>
            <a:r>
              <a:rPr lang="ru-RU" sz="8000" dirty="0" err="1" smtClean="0"/>
              <a:t>практ</a:t>
            </a:r>
            <a:r>
              <a:rPr lang="ru-RU" sz="8000" dirty="0" smtClean="0"/>
              <a:t>. пособие для вузов / А. Г. Чернявская. - 2-е изд., </a:t>
            </a:r>
            <a:r>
              <a:rPr lang="ru-RU" sz="8000" dirty="0" err="1" smtClean="0"/>
              <a:t>испр</a:t>
            </a:r>
            <a:r>
              <a:rPr lang="ru-RU" sz="8000" dirty="0" smtClean="0"/>
              <a:t>. и доп. - [б. м.] : Издательство </a:t>
            </a:r>
            <a:r>
              <a:rPr lang="ru-RU" sz="8000" dirty="0" err="1" smtClean="0"/>
              <a:t>Юрайт</a:t>
            </a:r>
            <a:r>
              <a:rPr lang="ru-RU" sz="8000" dirty="0" smtClean="0"/>
              <a:t>, 2017. - 197 с. </a:t>
            </a:r>
          </a:p>
          <a:p>
            <a:r>
              <a:rPr lang="ru-RU" sz="8000" dirty="0" smtClean="0"/>
              <a:t>Аннотация: Пособие направлено на передачу и присвоение обучающимися практических инструментов для проектирования и организации развивающего обучения взрослых. Издание включает разнообразные теоретические положения общей педагогики, педагогической психологии и дидактики, содержит технологии и техники обучения взрослых.</a:t>
            </a:r>
          </a:p>
          <a:p>
            <a:pPr>
              <a:buNone/>
            </a:pPr>
            <a:r>
              <a:rPr lang="ru-RU" sz="8000" dirty="0" smtClean="0"/>
              <a:t>       Экземпляры: всего:15 -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.(11),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№1(2),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№2(2)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7410" name="Picture 2" descr="C:\Users\bibl2\Desktop\uk9694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3600400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132856"/>
            <a:ext cx="324036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60648"/>
            <a:ext cx="4114800" cy="60487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74.00:88.09я73</a:t>
            </a:r>
          </a:p>
          <a:p>
            <a:r>
              <a:rPr lang="ru-RU" sz="2000" dirty="0" smtClean="0"/>
              <a:t>Б 73</a:t>
            </a:r>
          </a:p>
          <a:p>
            <a:r>
              <a:rPr lang="ru-RU" sz="2000" dirty="0" smtClean="0"/>
              <a:t> </a:t>
            </a:r>
            <a:r>
              <a:rPr lang="ru-RU" sz="2000" dirty="0" err="1" smtClean="0"/>
              <a:t>Богачкина</a:t>
            </a:r>
            <a:r>
              <a:rPr lang="ru-RU" sz="2000" dirty="0" smtClean="0"/>
              <a:t>  Н. А. </a:t>
            </a:r>
          </a:p>
          <a:p>
            <a:r>
              <a:rPr lang="ru-RU" sz="2000" dirty="0" smtClean="0"/>
              <a:t>Педагогика и психология : учебное пособие / Н. А. </a:t>
            </a:r>
            <a:r>
              <a:rPr lang="ru-RU" sz="2000" dirty="0" err="1" smtClean="0"/>
              <a:t>Богачкина</a:t>
            </a:r>
            <a:r>
              <a:rPr lang="ru-RU" sz="2000" dirty="0" smtClean="0"/>
              <a:t>, С. Н. Скворцова, Е. Г. </a:t>
            </a:r>
            <a:r>
              <a:rPr lang="ru-RU" sz="2000" dirty="0" err="1" smtClean="0"/>
              <a:t>Имашева</a:t>
            </a:r>
            <a:r>
              <a:rPr lang="ru-RU" sz="2000" dirty="0" smtClean="0"/>
              <a:t>. - М. : Омега-Л, 2009. - 233 с</a:t>
            </a:r>
          </a:p>
          <a:p>
            <a:r>
              <a:rPr lang="ru-RU" sz="2000" dirty="0" smtClean="0"/>
              <a:t>Аннотация: Содержит основные понятия, тенденции развития современной психологии и педагогики, формы организации учебной деятельности. В конце издания приводится словарь терминов.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 Экземпляры: всего:15 -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.(13),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№1(1),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№2(1)</a:t>
            </a:r>
          </a:p>
        </p:txBody>
      </p:sp>
      <p:pic>
        <p:nvPicPr>
          <p:cNvPr id="4" name="Picture 2" descr="C:\Users\bibl2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2656"/>
            <a:ext cx="3384376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476672"/>
            <a:ext cx="4330824" cy="5649491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74.00я73</a:t>
            </a:r>
          </a:p>
          <a:p>
            <a:r>
              <a:rPr lang="ru-RU" sz="8000" dirty="0" smtClean="0"/>
              <a:t>Б 90</a:t>
            </a:r>
          </a:p>
          <a:p>
            <a:r>
              <a:rPr lang="ru-RU" sz="8000" dirty="0" smtClean="0"/>
              <a:t> Булатова</a:t>
            </a:r>
            <a:r>
              <a:rPr lang="en-US" sz="8000" dirty="0" smtClean="0"/>
              <a:t> </a:t>
            </a:r>
            <a:r>
              <a:rPr lang="ru-RU" sz="8000" dirty="0" smtClean="0"/>
              <a:t> О. С. </a:t>
            </a:r>
          </a:p>
          <a:p>
            <a:r>
              <a:rPr lang="ru-RU" sz="8000" dirty="0" smtClean="0"/>
              <a:t>Искусство современного урока : учеб. пособие для студентов </a:t>
            </a:r>
            <a:r>
              <a:rPr lang="ru-RU" sz="8000" dirty="0" err="1" smtClean="0"/>
              <a:t>высш</a:t>
            </a:r>
            <a:r>
              <a:rPr lang="ru-RU" sz="8000" dirty="0" smtClean="0"/>
              <a:t>. учеб. заведений.; рекомендовано УМО по специальности педагогического образования / О. С. Булатова. - 3-е изд., стереотипное. - М.: Академия, 2008 - 256 с</a:t>
            </a:r>
          </a:p>
          <a:p>
            <a:r>
              <a:rPr lang="ru-RU" sz="8000" dirty="0" smtClean="0"/>
              <a:t>Аннотация: В учебном пособии показаны особенности современных требований к процессу обучения и уроку как форме его организации, отражающих постиндустриальный этап развития культуры. 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 Экземпляры: всего:2 - СБО.(1),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№1(1)</a:t>
            </a:r>
          </a:p>
          <a:p>
            <a:endParaRPr lang="ru-RU" sz="8000" dirty="0" smtClean="0"/>
          </a:p>
          <a:p>
            <a:r>
              <a:rPr lang="ru-RU" sz="80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bibl2\Desktop\Iskusstvo_sovremennogo_uro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3888432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260648"/>
            <a:ext cx="4546848" cy="6192688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74.6я73</a:t>
            </a:r>
          </a:p>
          <a:p>
            <a:r>
              <a:rPr lang="ru-RU" sz="8000" dirty="0" smtClean="0"/>
              <a:t>В 19</a:t>
            </a:r>
          </a:p>
          <a:p>
            <a:r>
              <a:rPr lang="ru-RU" sz="8000" dirty="0" smtClean="0"/>
              <a:t> Василькова  Ю. В. </a:t>
            </a:r>
          </a:p>
          <a:p>
            <a:r>
              <a:rPr lang="ru-RU" sz="8000" dirty="0" smtClean="0"/>
              <a:t>Социальная педагогика : учебное пособие для вузов.; допущено МО РФ / Ю. В. Василькова, Т. А. Василькова. - М. : Академия, 2008. - 448 с</a:t>
            </a:r>
          </a:p>
          <a:p>
            <a:r>
              <a:rPr lang="ru-RU" sz="8000" dirty="0" smtClean="0"/>
              <a:t>Аннотация: Рассматриваются понятие социальной педагогики как части педагогики и социальной философии, особенности работы социального педагога с детьми из "семей риска", трудными и больными, а также работы в приютах и клубах по интересам, в школе и микрорайоне, в реабилитационных центрах. </a:t>
            </a:r>
          </a:p>
          <a:p>
            <a:r>
              <a:rPr lang="ru-RU" sz="8000" dirty="0" smtClean="0"/>
              <a:t> Экземпляры: всего:6 -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№1(2), </a:t>
            </a:r>
            <a:r>
              <a:rPr lang="ru-RU" sz="8000" dirty="0" err="1" smtClean="0"/>
              <a:t>аб</a:t>
            </a:r>
            <a:r>
              <a:rPr lang="ru-RU" sz="8000" dirty="0" smtClean="0"/>
              <a:t>.(4)</a:t>
            </a:r>
          </a:p>
          <a:p>
            <a:endParaRPr lang="ru-RU" sz="8000" dirty="0" smtClean="0"/>
          </a:p>
          <a:p>
            <a:r>
              <a:rPr lang="ru-RU" sz="80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bibl2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3672408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476672"/>
            <a:ext cx="4042792" cy="5649491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74.202</a:t>
            </a:r>
          </a:p>
          <a:p>
            <a:r>
              <a:rPr lang="ru-RU" sz="8000" dirty="0" smtClean="0"/>
              <a:t>В 65</a:t>
            </a:r>
          </a:p>
          <a:p>
            <a:r>
              <a:rPr lang="ru-RU" sz="8000" dirty="0" smtClean="0"/>
              <a:t> Войтов  А. Г. </a:t>
            </a:r>
          </a:p>
          <a:p>
            <a:r>
              <a:rPr lang="ru-RU" sz="8000" dirty="0" smtClean="0"/>
              <a:t>Учебная наглядность / А. Г. Войтов. - М. : "Дашков и К", 2007. - 238 с.</a:t>
            </a:r>
          </a:p>
          <a:p>
            <a:r>
              <a:rPr lang="ru-RU" sz="8000" dirty="0" smtClean="0"/>
              <a:t> Аннотация: Данная работа приурочена к началу освоения компьютерной наглядности. Чудодейственные возможности компьютеров ведут к педагогической революции, в том числе и учебной наглядности. Приводимые соображения могут быть полезны всем педагогам.</a:t>
            </a:r>
          </a:p>
          <a:p>
            <a:r>
              <a:rPr lang="ru-RU" sz="8000" dirty="0" smtClean="0"/>
              <a:t>  Экземпляры: всего:5 - СБО.(1),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№1(1), </a:t>
            </a:r>
            <a:r>
              <a:rPr lang="ru-RU" sz="8000" dirty="0" err="1" smtClean="0"/>
              <a:t>аб</a:t>
            </a:r>
            <a:r>
              <a:rPr lang="ru-RU" sz="8000" dirty="0" smtClean="0"/>
              <a:t>.(3)</a:t>
            </a:r>
          </a:p>
          <a:p>
            <a:r>
              <a:rPr lang="ru-RU" sz="80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bibl2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3528392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116632"/>
            <a:ext cx="4762872" cy="6480720"/>
          </a:xfrm>
        </p:spPr>
        <p:txBody>
          <a:bodyPr>
            <a:noAutofit/>
          </a:bodyPr>
          <a:lstStyle/>
          <a:p>
            <a:r>
              <a:rPr lang="ru-RU" sz="2000" dirty="0" smtClean="0"/>
              <a:t>74.560я73</a:t>
            </a:r>
          </a:p>
          <a:p>
            <a:r>
              <a:rPr lang="ru-RU" sz="2000" dirty="0" smtClean="0"/>
              <a:t>В 77</a:t>
            </a:r>
          </a:p>
          <a:p>
            <a:r>
              <a:rPr lang="ru-RU" sz="2000" dirty="0" smtClean="0"/>
              <a:t> Воспитательная деятельность педагога : учеб. пособие.; рекомендовано УМО по специальностям педагогического образования / ред. : В. А. </a:t>
            </a:r>
            <a:r>
              <a:rPr lang="ru-RU" sz="2000" dirty="0" err="1" smtClean="0"/>
              <a:t>Сластенин</a:t>
            </a:r>
            <a:r>
              <a:rPr lang="ru-RU" sz="2000" dirty="0" smtClean="0"/>
              <a:t>, И. А. Колесникова. - М. : Академия, 2005. - 336 с</a:t>
            </a:r>
          </a:p>
          <a:p>
            <a:r>
              <a:rPr lang="ru-RU" sz="2000" dirty="0" smtClean="0"/>
              <a:t> Аннотация: В пособии представлен современный взгляд на воспитательную деятельность педагога, основанный на совокупном знании и опыте ведущих российских специалистов в области воспитания. Анализируются различные точки зрения на предмет, процесс, проблемы воспитания. </a:t>
            </a:r>
          </a:p>
          <a:p>
            <a:pPr>
              <a:buNone/>
            </a:pPr>
            <a:r>
              <a:rPr lang="ru-RU" sz="2000" dirty="0" smtClean="0"/>
              <a:t>       Экземпляры: всего:4 - СБО.(1), </a:t>
            </a:r>
            <a:r>
              <a:rPr lang="ru-RU" sz="2000" dirty="0" err="1" smtClean="0"/>
              <a:t>аб</a:t>
            </a:r>
            <a:r>
              <a:rPr lang="ru-RU" sz="2000" dirty="0" smtClean="0"/>
              <a:t>.(2),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№1(1)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5122" name="Picture 2" descr="C:\Users\bibl2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3600400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88640"/>
            <a:ext cx="4330824" cy="633670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88.8я73</a:t>
            </a:r>
          </a:p>
          <a:p>
            <a:r>
              <a:rPr lang="ru-RU" sz="8000" dirty="0" smtClean="0"/>
              <a:t>Г 12</a:t>
            </a:r>
          </a:p>
          <a:p>
            <a:r>
              <a:rPr lang="ru-RU" sz="8000" dirty="0" smtClean="0"/>
              <a:t> </a:t>
            </a:r>
            <a:r>
              <a:rPr lang="ru-RU" sz="8000" dirty="0" err="1" smtClean="0"/>
              <a:t>Габай</a:t>
            </a:r>
            <a:r>
              <a:rPr lang="ru-RU" sz="8000" dirty="0" smtClean="0"/>
              <a:t>  Т. В. </a:t>
            </a:r>
          </a:p>
          <a:p>
            <a:r>
              <a:rPr lang="ru-RU" sz="8000" dirty="0" smtClean="0"/>
              <a:t>Педагогическая психология : учебное пособие для студентов вузов.; рекомендовано советом по психологии УМО по классическому университетскому образованию / Т. В. </a:t>
            </a:r>
            <a:r>
              <a:rPr lang="ru-RU" sz="8000" dirty="0" err="1" smtClean="0"/>
              <a:t>Габай</a:t>
            </a:r>
            <a:r>
              <a:rPr lang="ru-RU" sz="8000" dirty="0" smtClean="0"/>
              <a:t>. - М. : Академия, 2008. - 240 с</a:t>
            </a:r>
          </a:p>
          <a:p>
            <a:r>
              <a:rPr lang="ru-RU" sz="8000" dirty="0" smtClean="0"/>
              <a:t>Дается описание строения человеческой деятельности и на его основе детализируются  структура и взаимосвязи деятельности  учащегося и обучающего. Намечены исходные позиции для решения проблем мотивации учения и становления личности учащегося.</a:t>
            </a:r>
          </a:p>
          <a:p>
            <a:r>
              <a:rPr lang="ru-RU" sz="8000" dirty="0" smtClean="0"/>
              <a:t> Экземпляры: всего:3 -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№1(1), </a:t>
            </a:r>
            <a:r>
              <a:rPr lang="ru-RU" sz="8000" dirty="0" err="1" smtClean="0"/>
              <a:t>аб</a:t>
            </a:r>
            <a:r>
              <a:rPr lang="ru-RU" sz="8000" dirty="0" smtClean="0"/>
              <a:t>.(1), СБО.(1)</a:t>
            </a:r>
          </a:p>
          <a:p>
            <a:r>
              <a:rPr lang="ru-RU" sz="80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Users\bibl2\Desktop\ImageHandler.ash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3456384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260648"/>
            <a:ext cx="4258816" cy="61926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74.00+88</a:t>
            </a:r>
          </a:p>
          <a:p>
            <a:r>
              <a:rPr lang="ru-RU" dirty="0" smtClean="0"/>
              <a:t>Г 83</a:t>
            </a:r>
          </a:p>
          <a:p>
            <a:r>
              <a:rPr lang="ru-RU" dirty="0" smtClean="0"/>
              <a:t> Григорович  Л. А. </a:t>
            </a:r>
          </a:p>
          <a:p>
            <a:r>
              <a:rPr lang="ru-RU" dirty="0" smtClean="0"/>
              <a:t>Педагогика и психология : учебное пособие.; рекомендовано Мин. образования РФ / Л. А. Григорович, Т. Д. Марцинковская . - М. : </a:t>
            </a:r>
            <a:r>
              <a:rPr lang="ru-RU" dirty="0" err="1" smtClean="0"/>
              <a:t>Гардарики</a:t>
            </a:r>
            <a:r>
              <a:rPr lang="ru-RU" dirty="0" smtClean="0"/>
              <a:t>, 2006. - 480 с.</a:t>
            </a:r>
          </a:p>
          <a:p>
            <a:r>
              <a:rPr lang="ru-RU" dirty="0" smtClean="0"/>
              <a:t>Аннотация: Отражается современное состояние педагогики и психологии, в частности подходы и концепции, наиболее распространенные как в отечественной, так и зарубежной науке.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 Экземпляры: всего:5 - </a:t>
            </a:r>
            <a:r>
              <a:rPr lang="ru-RU" dirty="0" err="1" smtClean="0"/>
              <a:t>аб</a:t>
            </a:r>
            <a:r>
              <a:rPr lang="ru-RU" dirty="0" smtClean="0"/>
              <a:t>.(2), №3(1), </a:t>
            </a:r>
            <a:r>
              <a:rPr lang="ru-RU" dirty="0" err="1" smtClean="0"/>
              <a:t>Чз</a:t>
            </a:r>
            <a:r>
              <a:rPr lang="ru-RU" dirty="0" smtClean="0"/>
              <a:t> №1(1), СБО.(1)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7170" name="Picture 2" descr="C:\Users\bibl2\Desktop\37654066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3744416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116632"/>
            <a:ext cx="3826768" cy="626469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88+74я73</a:t>
            </a:r>
          </a:p>
          <a:p>
            <a:r>
              <a:rPr lang="ru-RU" sz="8000" dirty="0" smtClean="0"/>
              <a:t>Г 95</a:t>
            </a:r>
          </a:p>
          <a:p>
            <a:r>
              <a:rPr lang="ru-RU" sz="8000" dirty="0" smtClean="0"/>
              <a:t> Гуревич  П. С. </a:t>
            </a:r>
          </a:p>
          <a:p>
            <a:r>
              <a:rPr lang="ru-RU" sz="8000" dirty="0" smtClean="0"/>
              <a:t>Психология и педагогика : учебник для бакалавров / П. С. Гуревич. - 2-е изд., </a:t>
            </a:r>
            <a:r>
              <a:rPr lang="ru-RU" sz="8000" dirty="0" err="1" smtClean="0"/>
              <a:t>перераб</a:t>
            </a:r>
            <a:r>
              <a:rPr lang="ru-RU" sz="8000" dirty="0" smtClean="0"/>
              <a:t>. и доп. - М. : Издательство </a:t>
            </a:r>
            <a:r>
              <a:rPr lang="ru-RU" sz="8000" dirty="0" err="1" smtClean="0"/>
              <a:t>Юрайт</a:t>
            </a:r>
            <a:r>
              <a:rPr lang="ru-RU" sz="8000" dirty="0" smtClean="0"/>
              <a:t>, 2015. - 479 с. </a:t>
            </a:r>
          </a:p>
          <a:p>
            <a:r>
              <a:rPr lang="ru-RU" sz="8000" dirty="0" smtClean="0"/>
              <a:t>Аннотация: Рассматриваются основные положения психологии и педагогики. Подробно освещается специфика чувственного и рационального  познания, общее и индивидуальное в психике учащегося. Специальный раздел посвящен проблемам личности в образовательных моделях, где представлены современные концепции и стратегии образования.</a:t>
            </a:r>
          </a:p>
          <a:p>
            <a:r>
              <a:rPr lang="ru-RU" sz="8000" dirty="0" smtClean="0"/>
              <a:t>  Экземпляры: всего:15 -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.(11),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№1(2),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№2(2)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600" dirty="0" smtClean="0">
              <a:ea typeface="Times New Roman"/>
              <a:cs typeface="Times New Roman"/>
            </a:endParaRPr>
          </a:p>
        </p:txBody>
      </p:sp>
      <p:pic>
        <p:nvPicPr>
          <p:cNvPr id="8194" name="Picture 2" descr="C:\Users\bibl2\Desktop\Psikhologiya_i_pedagogik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4104456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304</TotalTime>
  <Words>287</Words>
  <Application>Microsoft Office PowerPoint</Application>
  <PresentationFormat>Экран (4:3)</PresentationFormat>
  <Paragraphs>147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Уважаемые читатели!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45</cp:revision>
  <dcterms:modified xsi:type="dcterms:W3CDTF">2018-04-02T03:09:38Z</dcterms:modified>
</cp:coreProperties>
</file>