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47" r:id="rId3"/>
    <p:sldId id="348" r:id="rId4"/>
    <p:sldId id="285" r:id="rId5"/>
    <p:sldId id="286" r:id="rId6"/>
    <p:sldId id="349" r:id="rId7"/>
    <p:sldId id="356" r:id="rId8"/>
    <p:sldId id="287" r:id="rId9"/>
    <p:sldId id="288" r:id="rId10"/>
    <p:sldId id="350" r:id="rId11"/>
    <p:sldId id="351" r:id="rId12"/>
    <p:sldId id="352" r:id="rId13"/>
    <p:sldId id="353" r:id="rId14"/>
    <p:sldId id="354" r:id="rId15"/>
    <p:sldId id="355" r:id="rId16"/>
    <p:sldId id="28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936103"/>
          </a:xfrm>
        </p:spPr>
        <p:txBody>
          <a:bodyPr/>
          <a:lstStyle/>
          <a:p>
            <a:r>
              <a:rPr lang="ru-RU" dirty="0" smtClean="0"/>
              <a:t>Уважаемые читатели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776864" cy="5256584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Библиотека ХТИ - филиала СФУ отдел «Абонемент» представляет вашему вниманию обзор литературы по теме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«Химия. Основные понятия  и законы». </a:t>
            </a:r>
            <a:endParaRPr lang="en-US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Представленный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 содержит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библиографических описани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документов.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Хронологический охват обзора 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1983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 по 2017 год.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ГОСТ 7.1-2003 «Библиографическая запись. Библиографическое описание. Общие требования и правила составления».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Представленную литературу вы сможете получить посетив отдел «Абонемент» библиотеки ХТИ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филиала СФУ, в корпусе «Б» по адресу: ул. Комарова, 15 (2 этаж), аудитория № 202</a:t>
            </a:r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57466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116632"/>
            <a:ext cx="4258816" cy="61927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24.5я73</a:t>
            </a:r>
          </a:p>
          <a:p>
            <a:r>
              <a:rPr lang="ru-RU" dirty="0" smtClean="0"/>
              <a:t>К 88</a:t>
            </a:r>
          </a:p>
          <a:p>
            <a:r>
              <a:rPr lang="ru-RU" dirty="0" smtClean="0"/>
              <a:t> </a:t>
            </a:r>
          </a:p>
          <a:p>
            <a:r>
              <a:rPr lang="ru-RU" dirty="0" err="1" smtClean="0"/>
              <a:t>Кудряшева</a:t>
            </a:r>
            <a:r>
              <a:rPr lang="ru-RU" dirty="0" smtClean="0"/>
              <a:t> Н. С. </a:t>
            </a:r>
          </a:p>
          <a:p>
            <a:r>
              <a:rPr lang="ru-RU" dirty="0" smtClean="0"/>
              <a:t>Физическая химия : учебник / Н. С. </a:t>
            </a:r>
            <a:r>
              <a:rPr lang="ru-RU" dirty="0" err="1" smtClean="0"/>
              <a:t>Кудряшева</a:t>
            </a:r>
            <a:r>
              <a:rPr lang="ru-RU" dirty="0" smtClean="0"/>
              <a:t>, Л. Г. Бондарева. - М. : </a:t>
            </a:r>
            <a:r>
              <a:rPr lang="ru-RU" dirty="0" err="1" smtClean="0"/>
              <a:t>Юрайт</a:t>
            </a:r>
            <a:r>
              <a:rPr lang="ru-RU" dirty="0" smtClean="0"/>
              <a:t>, 2014. - 340 с. - (Серия: Бакалавр. Базовый курс)</a:t>
            </a:r>
          </a:p>
          <a:p>
            <a:r>
              <a:rPr lang="ru-RU" dirty="0" smtClean="0"/>
              <a:t>Аннотация: Для студентов биологических специальностей и биофизиков, а также других естественно - научных и инженерно-технических направлений и специальностей.</a:t>
            </a:r>
          </a:p>
          <a:p>
            <a:r>
              <a:rPr lang="ru-RU" dirty="0" smtClean="0"/>
              <a:t>Экземпляры: всего:28 - </a:t>
            </a:r>
            <a:r>
              <a:rPr lang="ru-RU" dirty="0" err="1" smtClean="0"/>
              <a:t>аб</a:t>
            </a:r>
            <a:r>
              <a:rPr lang="ru-RU" dirty="0" smtClean="0"/>
              <a:t>.(22), </a:t>
            </a:r>
            <a:r>
              <a:rPr lang="ru-RU" dirty="0" err="1" smtClean="0"/>
              <a:t>Чз</a:t>
            </a:r>
            <a:r>
              <a:rPr lang="ru-RU" dirty="0" smtClean="0"/>
              <a:t> №1(5), </a:t>
            </a:r>
            <a:r>
              <a:rPr lang="ru-RU" dirty="0" err="1" smtClean="0"/>
              <a:t>Чз</a:t>
            </a:r>
            <a:r>
              <a:rPr lang="ru-RU" dirty="0" smtClean="0"/>
              <a:t> №2(1)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5122" name="Picture 2" descr="&quot;Физическая химия. Учебник для бакалавров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3528392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0744" cy="58186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332656"/>
            <a:ext cx="4402832" cy="597670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24.5</a:t>
            </a:r>
          </a:p>
          <a:p>
            <a:r>
              <a:rPr lang="ru-RU" sz="2000" dirty="0" smtClean="0"/>
              <a:t>О-60</a:t>
            </a:r>
          </a:p>
          <a:p>
            <a:r>
              <a:rPr lang="ru-RU" sz="2000" dirty="0" err="1" smtClean="0"/>
              <a:t>Опаловский</a:t>
            </a:r>
            <a:r>
              <a:rPr lang="ru-RU" sz="2000" dirty="0" smtClean="0"/>
              <a:t> А.А. </a:t>
            </a:r>
          </a:p>
          <a:p>
            <a:r>
              <a:rPr lang="ru-RU" sz="2000" dirty="0" smtClean="0"/>
              <a:t>На краю периодической системы: - М.: Химия 1985 – 224с.,ил.</a:t>
            </a:r>
          </a:p>
          <a:p>
            <a:r>
              <a:rPr lang="ru-RU" sz="2000" dirty="0" smtClean="0"/>
              <a:t>Аннотация: Книга адресована специалистам, интересующимся проблемами неорганической химии</a:t>
            </a:r>
          </a:p>
          <a:p>
            <a:r>
              <a:rPr lang="ru-RU" sz="2000" dirty="0" smtClean="0"/>
              <a:t>Экземпляры: </a:t>
            </a:r>
            <a:r>
              <a:rPr lang="ru-RU" sz="2000" dirty="0" err="1" smtClean="0"/>
              <a:t>аб</a:t>
            </a:r>
            <a:r>
              <a:rPr lang="ru-RU" sz="2000" dirty="0" smtClean="0"/>
              <a:t> - 1</a:t>
            </a:r>
            <a:endParaRPr lang="ru-RU" sz="2000" dirty="0"/>
          </a:p>
        </p:txBody>
      </p:sp>
      <p:pic>
        <p:nvPicPr>
          <p:cNvPr id="3277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3528392" cy="56166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57466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88640"/>
            <a:ext cx="4330824" cy="61207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24.5я73</a:t>
            </a:r>
          </a:p>
          <a:p>
            <a:r>
              <a:rPr lang="ru-RU" dirty="0" smtClean="0"/>
              <a:t>П 56</a:t>
            </a:r>
          </a:p>
          <a:p>
            <a:r>
              <a:rPr lang="ru-RU" dirty="0" smtClean="0"/>
              <a:t>Пономарева  К. С. </a:t>
            </a:r>
          </a:p>
          <a:p>
            <a:r>
              <a:rPr lang="ru-RU" dirty="0" smtClean="0"/>
              <a:t>Сборник задач по физической химии : учебное пособие.; допущено МО и науки РФ / К. С. Пономарева, В. Г. </a:t>
            </a:r>
            <a:r>
              <a:rPr lang="ru-RU" dirty="0" err="1" smtClean="0"/>
              <a:t>Гугля</a:t>
            </a:r>
            <a:r>
              <a:rPr lang="ru-RU" dirty="0" smtClean="0"/>
              <a:t> , Г. С. Никольский. - 2-е изд., </a:t>
            </a:r>
            <a:r>
              <a:rPr lang="ru-RU" dirty="0" err="1" smtClean="0"/>
              <a:t>испр</a:t>
            </a:r>
            <a:r>
              <a:rPr lang="ru-RU" dirty="0" smtClean="0"/>
              <a:t>. - М. : </a:t>
            </a:r>
            <a:r>
              <a:rPr lang="ru-RU" dirty="0" err="1" smtClean="0"/>
              <a:t>МИСиС</a:t>
            </a:r>
            <a:r>
              <a:rPr lang="ru-RU" dirty="0" smtClean="0"/>
              <a:t>, 2008. - 340 с.</a:t>
            </a:r>
          </a:p>
          <a:p>
            <a:r>
              <a:rPr lang="ru-RU" dirty="0" smtClean="0"/>
              <a:t>Аннотация: Примеры и задачи составлены по основным разделам физической химии и соответствуют действующим программам этого курса, рекомендуемым для металлургических и материаловедческих направлений подготовки.</a:t>
            </a:r>
          </a:p>
          <a:p>
            <a:r>
              <a:rPr lang="ru-RU" dirty="0" smtClean="0"/>
              <a:t>Экземпляры: всего:6 - </a:t>
            </a:r>
            <a:r>
              <a:rPr lang="ru-RU" dirty="0" err="1" smtClean="0"/>
              <a:t>аб</a:t>
            </a:r>
            <a:r>
              <a:rPr lang="ru-RU" dirty="0" smtClean="0"/>
              <a:t>.(5), </a:t>
            </a:r>
            <a:r>
              <a:rPr lang="ru-RU" dirty="0" err="1" smtClean="0"/>
              <a:t>Чз</a:t>
            </a:r>
            <a:r>
              <a:rPr lang="ru-RU" dirty="0" smtClean="0"/>
              <a:t> №1(1)</a:t>
            </a:r>
          </a:p>
          <a:p>
            <a:endParaRPr lang="ru-RU" dirty="0"/>
          </a:p>
        </p:txBody>
      </p:sp>
      <p:pic>
        <p:nvPicPr>
          <p:cNvPr id="102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3600400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58186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260648"/>
            <a:ext cx="4546848" cy="604871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24.54я73</a:t>
            </a:r>
            <a:endParaRPr lang="ru-RU" dirty="0" smtClean="0"/>
          </a:p>
          <a:p>
            <a:r>
              <a:rPr lang="ru-RU" b="1" dirty="0" smtClean="0"/>
              <a:t>Т 33</a:t>
            </a:r>
            <a:endParaRPr lang="ru-RU" dirty="0" smtClean="0"/>
          </a:p>
          <a:p>
            <a:r>
              <a:rPr lang="ru-RU" b="1" dirty="0" smtClean="0"/>
              <a:t>Теория </a:t>
            </a:r>
            <a:r>
              <a:rPr lang="ru-RU" b="1" dirty="0" smtClean="0"/>
              <a:t>горения и</a:t>
            </a:r>
            <a:r>
              <a:rPr lang="ru-RU" dirty="0" smtClean="0"/>
              <a:t> взрыва : учебник и практикум / О. Г. Казаков; под общ. ред. А. В. </a:t>
            </a:r>
            <a:r>
              <a:rPr lang="ru-RU" dirty="0" err="1" smtClean="0"/>
              <a:t>Тотай</a:t>
            </a:r>
            <a:r>
              <a:rPr lang="ru-RU" dirty="0" smtClean="0"/>
              <a:t>, О. Г. Казакова. - 2-е изд., </a:t>
            </a:r>
            <a:r>
              <a:rPr lang="ru-RU" dirty="0" err="1" smtClean="0"/>
              <a:t>перераб</a:t>
            </a:r>
            <a:r>
              <a:rPr lang="ru-RU" dirty="0" smtClean="0"/>
              <a:t>. и доп. - М. : Издательство </a:t>
            </a:r>
            <a:r>
              <a:rPr lang="ru-RU" dirty="0" err="1" smtClean="0"/>
              <a:t>Юрайт</a:t>
            </a:r>
            <a:r>
              <a:rPr lang="ru-RU" dirty="0" smtClean="0"/>
              <a:t>, 2014. - 295 с. - (Бакалавр. Базовый курс)</a:t>
            </a:r>
          </a:p>
          <a:p>
            <a:r>
              <a:rPr lang="ru-RU" b="1" dirty="0" smtClean="0"/>
              <a:t>Аннотация</a:t>
            </a:r>
            <a:r>
              <a:rPr lang="ru-RU" b="1" dirty="0" smtClean="0"/>
              <a:t>: </a:t>
            </a:r>
            <a:r>
              <a:rPr lang="ru-RU" dirty="0" smtClean="0"/>
              <a:t>В процессе рассматриваются процессы неуправляемого горения и взрыва с позиции физико-химических законов.</a:t>
            </a:r>
          </a:p>
          <a:p>
            <a:r>
              <a:rPr lang="ru-RU" dirty="0" smtClean="0"/>
              <a:t>Экземпляры</a:t>
            </a:r>
            <a:r>
              <a:rPr lang="ru-RU" dirty="0" smtClean="0"/>
              <a:t>: всего:15 - </a:t>
            </a:r>
            <a:r>
              <a:rPr lang="ru-RU" dirty="0" err="1" smtClean="0"/>
              <a:t>Чз</a:t>
            </a:r>
            <a:r>
              <a:rPr lang="ru-RU" dirty="0" smtClean="0"/>
              <a:t> №1(2), </a:t>
            </a:r>
            <a:r>
              <a:rPr lang="ru-RU" dirty="0" err="1" smtClean="0"/>
              <a:t>Чз</a:t>
            </a:r>
            <a:r>
              <a:rPr lang="ru-RU" dirty="0" smtClean="0"/>
              <a:t> №2(2), </a:t>
            </a:r>
            <a:r>
              <a:rPr lang="ru-RU" dirty="0" err="1" smtClean="0"/>
              <a:t>аб</a:t>
            </a:r>
            <a:r>
              <a:rPr lang="ru-RU" dirty="0" smtClean="0"/>
              <a:t>.(11)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02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3456384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10744" cy="58906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260648"/>
            <a:ext cx="4474840" cy="6048712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38.1+24.1я73</a:t>
            </a:r>
          </a:p>
          <a:p>
            <a:r>
              <a:rPr lang="ru-RU" sz="2400" dirty="0" smtClean="0"/>
              <a:t>Т 85</a:t>
            </a:r>
          </a:p>
          <a:p>
            <a:r>
              <a:rPr lang="ru-RU" sz="2400" dirty="0" err="1" smtClean="0"/>
              <a:t>Тупикин</a:t>
            </a:r>
            <a:r>
              <a:rPr lang="ru-RU" sz="2400" dirty="0" smtClean="0"/>
              <a:t>  Е</a:t>
            </a:r>
            <a:r>
              <a:rPr lang="ru-RU" sz="2400" dirty="0" smtClean="0"/>
              <a:t>.</a:t>
            </a:r>
            <a:r>
              <a:rPr lang="ru-RU" sz="2400" dirty="0" smtClean="0"/>
              <a:t> И. </a:t>
            </a:r>
            <a:endParaRPr lang="ru-RU" sz="2400" dirty="0" smtClean="0"/>
          </a:p>
          <a:p>
            <a:r>
              <a:rPr lang="ru-RU" sz="2400" dirty="0" smtClean="0"/>
              <a:t>Химия в строительстве : учебное пособие для вузов / Е. И. </a:t>
            </a:r>
            <a:r>
              <a:rPr lang="ru-RU" sz="2400" dirty="0" err="1" smtClean="0"/>
              <a:t>Тупикин</a:t>
            </a:r>
            <a:r>
              <a:rPr lang="ru-RU" sz="2400" dirty="0" smtClean="0"/>
              <a:t>. - 2-е изд., </a:t>
            </a:r>
            <a:r>
              <a:rPr lang="ru-RU" sz="2400" dirty="0" err="1" smtClean="0"/>
              <a:t>испр</a:t>
            </a:r>
            <a:r>
              <a:rPr lang="ru-RU" sz="2400" dirty="0" smtClean="0"/>
              <a:t>. и доп. - М. : Издательство </a:t>
            </a:r>
            <a:r>
              <a:rPr lang="ru-RU" sz="2400" dirty="0" err="1" smtClean="0"/>
              <a:t>Юрайт</a:t>
            </a:r>
            <a:r>
              <a:rPr lang="ru-RU" sz="2400" dirty="0" smtClean="0"/>
              <a:t>, 2017. - 180 с. </a:t>
            </a:r>
          </a:p>
          <a:p>
            <a:r>
              <a:rPr lang="ru-RU" sz="2400" dirty="0" smtClean="0"/>
              <a:t>Аннотация</a:t>
            </a:r>
            <a:r>
              <a:rPr lang="ru-RU" sz="2400" dirty="0" smtClean="0"/>
              <a:t>: В пособии кратко рассматриваются вопросы по общей химии, рассматривается взаимосвязь строительства и возникновения и разрешения экологических проблем, связанных с ним.</a:t>
            </a:r>
          </a:p>
          <a:p>
            <a:r>
              <a:rPr lang="ru-RU" sz="2400" dirty="0" smtClean="0"/>
              <a:t>Экземпляры</a:t>
            </a:r>
            <a:r>
              <a:rPr lang="ru-RU" sz="2400" dirty="0" smtClean="0"/>
              <a:t>: всего:5 - </a:t>
            </a:r>
            <a:r>
              <a:rPr lang="ru-RU" sz="2400" dirty="0" err="1" smtClean="0"/>
              <a:t>Чз</a:t>
            </a:r>
            <a:r>
              <a:rPr lang="ru-RU" sz="2400" dirty="0" smtClean="0"/>
              <a:t> №2(2), </a:t>
            </a:r>
            <a:r>
              <a:rPr lang="ru-RU" sz="2400" dirty="0" err="1" smtClean="0"/>
              <a:t>аб</a:t>
            </a:r>
            <a:r>
              <a:rPr lang="ru-RU" sz="2400" dirty="0" smtClean="0"/>
              <a:t>.(3)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5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3456384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58906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188640"/>
            <a:ext cx="4546848" cy="612072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24.1: 38.32я73</a:t>
            </a:r>
          </a:p>
          <a:p>
            <a:r>
              <a:rPr lang="ru-RU" sz="2000" dirty="0" smtClean="0"/>
              <a:t>У 76</a:t>
            </a:r>
          </a:p>
          <a:p>
            <a:r>
              <a:rPr lang="ru-RU" sz="2000" dirty="0" smtClean="0"/>
              <a:t>Усов  Б. А. </a:t>
            </a:r>
            <a:endParaRPr lang="ru-RU" sz="2000" dirty="0" smtClean="0"/>
          </a:p>
          <a:p>
            <a:r>
              <a:rPr lang="ru-RU" sz="2000" dirty="0" smtClean="0"/>
              <a:t>Химия и технология цемента : учебное пособие / Б. А. Усов. - 2-е изд. - М. : ИНФРА-М, 2016. - 158 с. </a:t>
            </a:r>
          </a:p>
          <a:p>
            <a:r>
              <a:rPr lang="ru-RU" sz="2000" dirty="0" smtClean="0"/>
              <a:t>Аннотация</a:t>
            </a:r>
            <a:r>
              <a:rPr lang="ru-RU" sz="2000" dirty="0" smtClean="0"/>
              <a:t>: В учебном пособии кратко изложены вопросы высокотемпературной химии, технологии получения и применения портландцемента.</a:t>
            </a:r>
          </a:p>
          <a:p>
            <a:r>
              <a:rPr lang="ru-RU" sz="2000" dirty="0" smtClean="0"/>
              <a:t>Экземпляры</a:t>
            </a:r>
            <a:r>
              <a:rPr lang="ru-RU" sz="2000" dirty="0" smtClean="0"/>
              <a:t>: всего:5 -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№2(2), </a:t>
            </a:r>
            <a:r>
              <a:rPr lang="ru-RU" sz="2000" dirty="0" err="1" smtClean="0"/>
              <a:t>аб</a:t>
            </a:r>
            <a:r>
              <a:rPr lang="ru-RU" sz="2000" dirty="0" smtClean="0"/>
              <a:t>.(3)</a:t>
            </a:r>
          </a:p>
          <a:p>
            <a:endParaRPr lang="ru-RU" sz="2000" dirty="0" smtClean="0"/>
          </a:p>
          <a:p>
            <a:r>
              <a:rPr lang="ru-RU" sz="20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3074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528392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3754760" cy="14352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16632"/>
            <a:ext cx="4402832" cy="6192728"/>
          </a:xfrm>
        </p:spPr>
        <p:txBody>
          <a:bodyPr>
            <a:normAutofit fontScale="92500"/>
          </a:bodyPr>
          <a:lstStyle/>
          <a:p>
            <a:r>
              <a:rPr lang="ru-RU" sz="2200" dirty="0" smtClean="0"/>
              <a:t>24.1я73</a:t>
            </a:r>
          </a:p>
          <a:p>
            <a:r>
              <a:rPr lang="ru-RU" sz="2200" dirty="0" smtClean="0"/>
              <a:t>Х 46</a:t>
            </a:r>
          </a:p>
          <a:p>
            <a:r>
              <a:rPr lang="ru-RU" sz="2200" dirty="0" smtClean="0"/>
              <a:t>Химия: основные понятия, термины и законы : учебное пособие / Л. Н. Блинов [и др.]. - М. : КНОРУС, 2011. - 160 с.</a:t>
            </a:r>
          </a:p>
          <a:p>
            <a:r>
              <a:rPr lang="ru-RU" sz="2200" dirty="0" smtClean="0"/>
              <a:t>Аннотация: В пособии представлено современное интегрированное изложение базисных понятий, терминов и законов химии. Они вводятся последовательно, в соответствии с логикой дисциплины и с основными разделами курса.</a:t>
            </a:r>
          </a:p>
          <a:p>
            <a:r>
              <a:rPr lang="ru-RU" sz="2200" dirty="0" smtClean="0"/>
              <a:t>Экземпляры: всего:15 - </a:t>
            </a:r>
            <a:r>
              <a:rPr lang="ru-RU" sz="2200" dirty="0" err="1" smtClean="0"/>
              <a:t>аб</a:t>
            </a:r>
            <a:r>
              <a:rPr lang="ru-RU" sz="2200" dirty="0" smtClean="0"/>
              <a:t>.(11), №4(1),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№2(1),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№1(2)</a:t>
            </a:r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1506" name="Picture 2" descr="https://img-gorod.ru/upload/iblock/1cf/1cf65f4d16e26d82589e88a896d1c4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3952875" cy="5581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3970784" cy="61066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476672"/>
            <a:ext cx="4464496" cy="604871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24.2</a:t>
            </a:r>
          </a:p>
          <a:p>
            <a:r>
              <a:rPr lang="ru-RU" sz="8000" dirty="0" smtClean="0"/>
              <a:t>А86</a:t>
            </a:r>
          </a:p>
          <a:p>
            <a:r>
              <a:rPr lang="ru-RU" sz="8000" dirty="0" smtClean="0"/>
              <a:t> Артеменко А.И. </a:t>
            </a:r>
          </a:p>
          <a:p>
            <a:r>
              <a:rPr lang="ru-RU" sz="8000" dirty="0" smtClean="0"/>
              <a:t>Справочное руководство по химии : справочное пособие / А.И. Артеменко. - М. : Высшая школа, 1990. - 303 с.</a:t>
            </a:r>
          </a:p>
          <a:p>
            <a:r>
              <a:rPr lang="ru-RU" sz="8000" dirty="0" smtClean="0"/>
              <a:t>Аннотация:  Руководство включает основные теоретические  положения неорганической, органической, физической и аналитической химии, электрохимии, термодинамике. Приведен обширный  справочный материал по продукта  неорганического и органического синтеза, по строительным материалам. Справочное руководство рассчитано на студентов, лаборантов вузов.</a:t>
            </a:r>
          </a:p>
          <a:p>
            <a:r>
              <a:rPr lang="ru-RU" sz="8000" dirty="0" smtClean="0"/>
              <a:t> Экземпляры: всего: </a:t>
            </a:r>
            <a:r>
              <a:rPr lang="ru-RU" sz="8000" dirty="0" err="1" smtClean="0"/>
              <a:t>аб</a:t>
            </a:r>
            <a:r>
              <a:rPr lang="ru-RU" sz="8000" dirty="0" smtClean="0"/>
              <a:t>. - 1</a:t>
            </a:r>
          </a:p>
          <a:p>
            <a:r>
              <a:rPr lang="ru-RU" sz="8000" dirty="0" smtClean="0"/>
              <a:t> </a:t>
            </a:r>
          </a:p>
          <a:p>
            <a:r>
              <a:rPr lang="ru-RU" sz="8000" dirty="0" smtClean="0"/>
              <a:t> </a:t>
            </a:r>
          </a:p>
          <a:p>
            <a:endParaRPr lang="ru-RU" dirty="0"/>
          </a:p>
        </p:txBody>
      </p:sp>
      <p:pic>
        <p:nvPicPr>
          <p:cNvPr id="102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3456384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58186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3456384" cy="5544616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067944" y="116632"/>
            <a:ext cx="4618856" cy="619272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24.2</a:t>
            </a:r>
          </a:p>
          <a:p>
            <a:r>
              <a:rPr lang="ru-RU" sz="2000" dirty="0" smtClean="0"/>
              <a:t>В – 74</a:t>
            </a:r>
          </a:p>
          <a:p>
            <a:r>
              <a:rPr lang="ru-RU" sz="2000" dirty="0" smtClean="0"/>
              <a:t>Вопросы и задачи по органической химии: Учебное пособие </a:t>
            </a:r>
            <a:r>
              <a:rPr lang="en-US" sz="2000" dirty="0" smtClean="0"/>
              <a:t>/</a:t>
            </a:r>
            <a:r>
              <a:rPr lang="ru-RU" sz="2000" dirty="0" smtClean="0"/>
              <a:t> Т.К. Веселовская, И.В. </a:t>
            </a:r>
            <a:r>
              <a:rPr lang="ru-RU" sz="2000" dirty="0" err="1" smtClean="0"/>
              <a:t>Мучинская</a:t>
            </a:r>
            <a:r>
              <a:rPr lang="ru-RU" sz="2000" dirty="0" smtClean="0"/>
              <a:t> и др.,- 2-е изд. </a:t>
            </a:r>
            <a:r>
              <a:rPr lang="ru-RU" sz="2000" dirty="0" err="1" smtClean="0"/>
              <a:t>Перераб.,и</a:t>
            </a:r>
            <a:r>
              <a:rPr lang="ru-RU" sz="2000" dirty="0" smtClean="0"/>
              <a:t> доп. – М.: </a:t>
            </a:r>
            <a:r>
              <a:rPr lang="ru-RU" sz="2000" dirty="0" err="1" smtClean="0"/>
              <a:t>Высш</a:t>
            </a:r>
            <a:r>
              <a:rPr lang="ru-RU" sz="2000" dirty="0" smtClean="0"/>
              <a:t>. </a:t>
            </a:r>
            <a:r>
              <a:rPr lang="ru-RU" sz="2000" dirty="0" err="1" smtClean="0"/>
              <a:t>ш</a:t>
            </a:r>
            <a:r>
              <a:rPr lang="ru-RU" sz="2000" dirty="0" err="1" smtClean="0"/>
              <a:t>к</a:t>
            </a:r>
            <a:r>
              <a:rPr lang="ru-RU" sz="2000" dirty="0" smtClean="0"/>
              <a:t>. 1988г – 255 с.: ил.</a:t>
            </a:r>
          </a:p>
          <a:p>
            <a:r>
              <a:rPr lang="ru-RU" sz="2000" dirty="0" smtClean="0"/>
              <a:t>Аннотация:  Сборник содержит систематически подобранные вопросы и задачи по курсу органической  химии. Серьезно внимание уделено спектральным методам исследования структуры органических соединений. Увеличено число задач, способствующих развитию творческого мышления.</a:t>
            </a:r>
          </a:p>
          <a:p>
            <a:r>
              <a:rPr lang="ru-RU" sz="2000" dirty="0" smtClean="0"/>
              <a:t>Экземпляры: </a:t>
            </a:r>
            <a:r>
              <a:rPr lang="ru-RU" sz="2000" dirty="0" err="1" smtClean="0"/>
              <a:t>аб</a:t>
            </a:r>
            <a:r>
              <a:rPr lang="ru-RU" sz="2000" dirty="0" smtClean="0"/>
              <a:t>: - 1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3682752" cy="114726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260648"/>
            <a:ext cx="4402832" cy="6048712"/>
          </a:xfrm>
        </p:spPr>
        <p:txBody>
          <a:bodyPr>
            <a:normAutofit fontScale="25000" lnSpcReduction="20000"/>
          </a:bodyPr>
          <a:lstStyle/>
          <a:p>
            <a:r>
              <a:rPr lang="ru-RU" sz="8000" dirty="0" smtClean="0"/>
              <a:t>24я73</a:t>
            </a:r>
          </a:p>
          <a:p>
            <a:r>
              <a:rPr lang="ru-RU" sz="8000" dirty="0" smtClean="0"/>
              <a:t>Г 32</a:t>
            </a:r>
          </a:p>
          <a:p>
            <a:r>
              <a:rPr lang="ru-RU" sz="8000" dirty="0" err="1" smtClean="0"/>
              <a:t>Гельфман</a:t>
            </a:r>
            <a:r>
              <a:rPr lang="ru-RU" sz="8000" dirty="0" smtClean="0"/>
              <a:t>  М. И. </a:t>
            </a:r>
          </a:p>
          <a:p>
            <a:r>
              <a:rPr lang="ru-RU" sz="8000" dirty="0" smtClean="0"/>
              <a:t>Химия : учебник.; рекомендовано МО РФ / М. И. </a:t>
            </a:r>
            <a:r>
              <a:rPr lang="ru-RU" sz="8000" dirty="0" err="1" smtClean="0"/>
              <a:t>Гельфман</a:t>
            </a:r>
            <a:r>
              <a:rPr lang="ru-RU" sz="8000" dirty="0" smtClean="0"/>
              <a:t>, В. П. Юстратов. - 4-е изд., стереотипное. - СПб. : Лань, 2008. - 480 с. -</a:t>
            </a:r>
          </a:p>
          <a:p>
            <a:r>
              <a:rPr lang="ru-RU" sz="8000" dirty="0" smtClean="0"/>
              <a:t>Аннотация: Изложены современные представления о строении атомов, молекул, кристаллических веществ и о природе химической связи. Рассмотрены закономерности протекания химических реакций и электрохимические процессы. Приводится обзор химических свойств неметаллов и металлов. Дано описание фазовых равновесий дисперсных систем.</a:t>
            </a:r>
          </a:p>
          <a:p>
            <a:r>
              <a:rPr lang="ru-RU" sz="8000" dirty="0" smtClean="0"/>
              <a:t> Экземпляры: всего:90 - </a:t>
            </a:r>
            <a:r>
              <a:rPr lang="ru-RU" sz="8000" dirty="0" err="1" smtClean="0"/>
              <a:t>аб</a:t>
            </a:r>
            <a:r>
              <a:rPr lang="ru-RU" sz="8000" dirty="0" smtClean="0"/>
              <a:t>.(84), №4(2),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№2(2), </a:t>
            </a:r>
            <a:r>
              <a:rPr lang="ru-RU" sz="8000" dirty="0" err="1" smtClean="0"/>
              <a:t>Чз</a:t>
            </a:r>
            <a:r>
              <a:rPr lang="ru-RU" sz="8000" dirty="0" smtClean="0"/>
              <a:t> №1(2)</a:t>
            </a:r>
          </a:p>
          <a:p>
            <a:r>
              <a:rPr lang="ru-RU" sz="80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1026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3888432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3394720" cy="12912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260648"/>
            <a:ext cx="4762872" cy="6048712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 smtClean="0"/>
              <a:t>24.1я73</a:t>
            </a:r>
          </a:p>
          <a:p>
            <a:r>
              <a:rPr lang="ru-RU" sz="2200" dirty="0" smtClean="0"/>
              <a:t>Г 54</a:t>
            </a:r>
          </a:p>
          <a:p>
            <a:r>
              <a:rPr lang="ru-RU" sz="2200" dirty="0" smtClean="0"/>
              <a:t>Глинка  Н. Л. </a:t>
            </a:r>
          </a:p>
          <a:p>
            <a:r>
              <a:rPr lang="ru-RU" sz="2200" dirty="0" smtClean="0"/>
              <a:t>Общая химия : учебник.; допущено МО РФ / Н. Л. Глинка. - 18-е изд., </a:t>
            </a:r>
            <a:r>
              <a:rPr lang="ru-RU" sz="2200" dirty="0" err="1" smtClean="0"/>
              <a:t>испр</a:t>
            </a:r>
            <a:r>
              <a:rPr lang="ru-RU" sz="2200" dirty="0" smtClean="0"/>
              <a:t>. и доп.-М. : </a:t>
            </a:r>
            <a:r>
              <a:rPr lang="ru-RU" sz="2200" dirty="0" err="1" smtClean="0"/>
              <a:t>Юрайт</a:t>
            </a:r>
            <a:r>
              <a:rPr lang="ru-RU" sz="2200" dirty="0" smtClean="0"/>
              <a:t>, 2011.-886 с.</a:t>
            </a:r>
          </a:p>
          <a:p>
            <a:r>
              <a:rPr lang="ru-RU" sz="2200" dirty="0" smtClean="0"/>
              <a:t>Аннотация: Изложены теоретические и практические основы курса общей химии. Большое внимание уделено строению атомов и молекул, закономерностям протекания химических реакций. расширен материал по биохимии и проблемам взаимодействия человека с окружающей средой.</a:t>
            </a:r>
          </a:p>
          <a:p>
            <a:r>
              <a:rPr lang="ru-RU" sz="2200" dirty="0" smtClean="0"/>
              <a:t>Экземпляры: всего:40 - </a:t>
            </a:r>
            <a:r>
              <a:rPr lang="ru-RU" sz="2200" dirty="0" err="1" smtClean="0"/>
              <a:t>аб</a:t>
            </a:r>
            <a:r>
              <a:rPr lang="ru-RU" sz="2200" dirty="0" smtClean="0"/>
              <a:t>.(34),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№1(2),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№2(2), №4(2)</a:t>
            </a:r>
          </a:p>
          <a:p>
            <a:r>
              <a:rPr lang="ru-RU" sz="2400" dirty="0" smtClean="0"/>
              <a:t>2008. - 728 с.- всего: - </a:t>
            </a:r>
            <a:r>
              <a:rPr lang="ru-RU" sz="2400" dirty="0" err="1" smtClean="0"/>
              <a:t>аб</a:t>
            </a:r>
            <a:r>
              <a:rPr lang="ru-RU" sz="2400" dirty="0" smtClean="0"/>
              <a:t>.(49);</a:t>
            </a:r>
          </a:p>
          <a:p>
            <a:r>
              <a:rPr lang="ru-RU" sz="2400" dirty="0" smtClean="0"/>
              <a:t>2005. - 728 с.- всего: - </a:t>
            </a:r>
            <a:r>
              <a:rPr lang="ru-RU" sz="2400" dirty="0" err="1" smtClean="0"/>
              <a:t>аб</a:t>
            </a:r>
            <a:r>
              <a:rPr lang="ru-RU" sz="2400" dirty="0" smtClean="0"/>
              <a:t>.(74), </a:t>
            </a:r>
          </a:p>
          <a:p>
            <a:endParaRPr lang="ru-RU" sz="2200" dirty="0" smtClean="0"/>
          </a:p>
          <a:p>
            <a:endParaRPr lang="ru-RU" dirty="0"/>
          </a:p>
        </p:txBody>
      </p:sp>
      <p:pic>
        <p:nvPicPr>
          <p:cNvPr id="24578" name="Picture 2" descr="https://img-gorod.ru/upload/iblock/4c0/4c0f3202282e8b8f7b7c53a5b9f16a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3672408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60346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88640"/>
            <a:ext cx="4341168" cy="6293336"/>
          </a:xfrm>
        </p:spPr>
        <p:txBody>
          <a:bodyPr>
            <a:normAutofit fontScale="92500" lnSpcReduction="10000"/>
          </a:bodyPr>
          <a:lstStyle/>
          <a:p>
            <a:r>
              <a:rPr lang="ru-RU" sz="2200" b="1" dirty="0" smtClean="0"/>
              <a:t>24.54я73</a:t>
            </a:r>
            <a:endParaRPr lang="ru-RU" sz="2200" dirty="0" smtClean="0"/>
          </a:p>
          <a:p>
            <a:r>
              <a:rPr lang="ru-RU" sz="2200" b="1" dirty="0" smtClean="0"/>
              <a:t>Д 25</a:t>
            </a:r>
            <a:endParaRPr lang="ru-RU" sz="2200" dirty="0" smtClean="0"/>
          </a:p>
          <a:p>
            <a:r>
              <a:rPr lang="ru-RU" sz="2200" dirty="0" smtClean="0"/>
              <a:t> </a:t>
            </a:r>
          </a:p>
          <a:p>
            <a:r>
              <a:rPr lang="ru-RU" sz="2200" b="1" dirty="0" err="1" smtClean="0"/>
              <a:t>Девисилов</a:t>
            </a:r>
            <a:r>
              <a:rPr lang="ru-RU" sz="2200" b="1" dirty="0" smtClean="0"/>
              <a:t> В. А.</a:t>
            </a:r>
            <a:r>
              <a:rPr lang="ru-RU" sz="2200" dirty="0" smtClean="0"/>
              <a:t> </a:t>
            </a:r>
          </a:p>
          <a:p>
            <a:r>
              <a:rPr lang="ru-RU" sz="2200" dirty="0" smtClean="0"/>
              <a:t>Теория горения и взрыва: практику : учебное пособие.; рекомендовано УМО по университетскому образованию / В. А. </a:t>
            </a:r>
            <a:r>
              <a:rPr lang="ru-RU" sz="2200" dirty="0" err="1" smtClean="0"/>
              <a:t>Девисилов</a:t>
            </a:r>
            <a:r>
              <a:rPr lang="ru-RU" sz="2200" dirty="0" smtClean="0"/>
              <a:t>, Т. И. Дроздова, С. С. Тимофеева. - М. : Форум, 2012. - 352 с. -</a:t>
            </a:r>
          </a:p>
          <a:p>
            <a:r>
              <a:rPr lang="ru-RU" sz="2200" b="1" dirty="0" smtClean="0"/>
              <a:t>Аннотация: </a:t>
            </a:r>
            <a:r>
              <a:rPr lang="ru-RU" sz="2200" dirty="0" smtClean="0"/>
              <a:t>Рассмотрены явления, возникающие при горении и взрыве.</a:t>
            </a:r>
          </a:p>
          <a:p>
            <a:r>
              <a:rPr lang="ru-RU" sz="2200" dirty="0" smtClean="0"/>
              <a:t> Экземпляры: всего:5 - </a:t>
            </a:r>
            <a:r>
              <a:rPr lang="ru-RU" sz="2200" dirty="0" err="1" smtClean="0"/>
              <a:t>аб</a:t>
            </a:r>
            <a:r>
              <a:rPr lang="ru-RU" sz="2200" dirty="0" smtClean="0"/>
              <a:t>.(4), </a:t>
            </a:r>
            <a:r>
              <a:rPr lang="ru-RU" sz="2200" dirty="0" err="1" smtClean="0"/>
              <a:t>Чз</a:t>
            </a:r>
            <a:r>
              <a:rPr lang="ru-RU" sz="2200" dirty="0" smtClean="0"/>
              <a:t> №1(1)</a:t>
            </a:r>
          </a:p>
          <a:p>
            <a:endParaRPr lang="ru-RU" sz="2200" dirty="0" smtClean="0"/>
          </a:p>
          <a:p>
            <a:r>
              <a:rPr lang="ru-RU" sz="22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3074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3888432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59626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88640"/>
            <a:ext cx="4114800" cy="6120720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24.1</a:t>
            </a:r>
          </a:p>
          <a:p>
            <a:r>
              <a:rPr lang="ru-RU" sz="2000" dirty="0" smtClean="0"/>
              <a:t>Е78</a:t>
            </a:r>
          </a:p>
          <a:p>
            <a:r>
              <a:rPr lang="ru-RU" sz="2000" dirty="0" smtClean="0"/>
              <a:t>Ерохин  </a:t>
            </a:r>
            <a:r>
              <a:rPr lang="ru-RU" sz="2000" dirty="0" smtClean="0"/>
              <a:t>Ю.М. </a:t>
            </a:r>
          </a:p>
          <a:p>
            <a:r>
              <a:rPr lang="ru-RU" sz="2000" dirty="0" smtClean="0"/>
              <a:t>Сборник задач и упражнений по химии (с дидактическим материалом) : учебное пособие / Ю.М. Ерохин, В.И. Фролов. - 2-е изд.,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 и доп. - М. : Высшая школа, 1998. - 304 с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Аннотация: Учебное пособие содержит вопросы, упражнения и задачи для  усвоения теоретических вопросов программы по химии, примеры решения задач и выполнения  упражнений. </a:t>
            </a:r>
            <a:endParaRPr lang="ru-RU" sz="2000" dirty="0" smtClean="0"/>
          </a:p>
          <a:p>
            <a:r>
              <a:rPr lang="ru-RU" sz="2000" dirty="0" smtClean="0"/>
              <a:t> Экземпляры: всего:2 -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.(2)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 </a:t>
            </a:r>
            <a:endParaRPr lang="ru-RU" sz="2000" dirty="0"/>
          </a:p>
        </p:txBody>
      </p:sp>
      <p:pic>
        <p:nvPicPr>
          <p:cNvPr id="5122" name="Picture 2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3816424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3466728" cy="9312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260648"/>
            <a:ext cx="4690864" cy="604871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24.1я73</a:t>
            </a:r>
          </a:p>
          <a:p>
            <a:r>
              <a:rPr lang="ru-RU" sz="2000" dirty="0" smtClean="0"/>
              <a:t>К 68</a:t>
            </a:r>
          </a:p>
          <a:p>
            <a:r>
              <a:rPr lang="ru-RU" sz="2000" dirty="0" smtClean="0"/>
              <a:t>Коровин Н. В.</a:t>
            </a:r>
          </a:p>
          <a:p>
            <a:r>
              <a:rPr lang="ru-RU" sz="2000" dirty="0" smtClean="0"/>
              <a:t>Общая химия : учебник / Н. В. Коровин. - 15-е изд., </a:t>
            </a:r>
            <a:r>
              <a:rPr lang="ru-RU" sz="2000" dirty="0" err="1" smtClean="0"/>
              <a:t>перераб</a:t>
            </a:r>
            <a:r>
              <a:rPr lang="ru-RU" sz="2000" dirty="0" smtClean="0"/>
              <a:t>. - М. : Издательский центр "Академия", 2014. - 496 с. - (</a:t>
            </a:r>
            <a:r>
              <a:rPr lang="ru-RU" sz="2000" dirty="0" err="1" smtClean="0"/>
              <a:t>Бакалавриат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Аннотация</a:t>
            </a:r>
            <a:r>
              <a:rPr lang="ru-RU" sz="2000" dirty="0" smtClean="0"/>
              <a:t>: Изложены современные представления о строении атомов и химические связи.</a:t>
            </a:r>
          </a:p>
          <a:p>
            <a:r>
              <a:rPr lang="ru-RU" sz="2000" dirty="0" smtClean="0"/>
              <a:t>Экземпляры</a:t>
            </a:r>
            <a:r>
              <a:rPr lang="ru-RU" sz="2000" dirty="0" smtClean="0"/>
              <a:t>: всего:20 -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.(16),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№1(2),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№2(2)</a:t>
            </a:r>
            <a:endParaRPr lang="ru-RU" sz="2000" dirty="0" smtClean="0"/>
          </a:p>
          <a:p>
            <a:r>
              <a:rPr lang="ru-RU" sz="2000" dirty="0" smtClean="0"/>
              <a:t> </a:t>
            </a:r>
            <a:r>
              <a:rPr lang="ru-RU" sz="2000" dirty="0" smtClean="0"/>
              <a:t>2005. - 357 с.всего: - </a:t>
            </a:r>
            <a:r>
              <a:rPr lang="ru-RU" sz="2000" dirty="0" err="1" smtClean="0"/>
              <a:t>аб</a:t>
            </a:r>
            <a:r>
              <a:rPr lang="ru-RU" sz="2000" dirty="0" smtClean="0"/>
              <a:t>.(90), </a:t>
            </a:r>
          </a:p>
          <a:p>
            <a:endParaRPr lang="ru-RU" sz="2000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3553" name="Picture 1" descr="C:\Users\bibl2\Desktop\index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3816424" cy="5544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3610744" cy="9312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188640"/>
            <a:ext cx="4474840" cy="612072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/>
              <a:t>24</a:t>
            </a:r>
          </a:p>
          <a:p>
            <a:r>
              <a:rPr lang="ru-RU" sz="2000" dirty="0" smtClean="0"/>
              <a:t>К68</a:t>
            </a:r>
          </a:p>
          <a:p>
            <a:r>
              <a:rPr lang="ru-RU" sz="2000" dirty="0" smtClean="0"/>
              <a:t>Коровин  Н. В. </a:t>
            </a:r>
          </a:p>
          <a:p>
            <a:r>
              <a:rPr lang="ru-RU" sz="2000" dirty="0" smtClean="0"/>
              <a:t>Лабораторные работы по химии : учеб. пособие для вузов / Н.В. Коровин. - 2-е изд.,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 и доп. - М. : Высшая школа, 1998. - 256 с.</a:t>
            </a:r>
          </a:p>
          <a:p>
            <a:r>
              <a:rPr lang="ru-RU" sz="2000" dirty="0" smtClean="0"/>
              <a:t>Аннотация</a:t>
            </a:r>
            <a:r>
              <a:rPr lang="ru-RU" sz="2000" dirty="0" smtClean="0"/>
              <a:t>: В сборник включены работы по разделам: строение вещества, общие закономерности  химических реакций, растворы и  другие дисперсные системы, общая характеристика химических элементов и их соединений, специальные вопросы по химии.</a:t>
            </a:r>
            <a:endParaRPr lang="ru-RU" sz="2000" dirty="0" smtClean="0"/>
          </a:p>
          <a:p>
            <a:r>
              <a:rPr lang="ru-RU" sz="2000" dirty="0" smtClean="0"/>
              <a:t> Экземпляры: всего:123 - ЧЗ №2(4), </a:t>
            </a:r>
            <a:r>
              <a:rPr lang="ru-RU" sz="2000" dirty="0" err="1" smtClean="0"/>
              <a:t>аб</a:t>
            </a:r>
            <a:r>
              <a:rPr lang="ru-RU" sz="2000" dirty="0" smtClean="0"/>
              <a:t>.(117), </a:t>
            </a:r>
            <a:r>
              <a:rPr lang="ru-RU" sz="2000" dirty="0" err="1" smtClean="0"/>
              <a:t>Чз</a:t>
            </a:r>
            <a:r>
              <a:rPr lang="ru-RU" sz="2000" dirty="0" smtClean="0"/>
              <a:t> №1(2)</a:t>
            </a:r>
          </a:p>
          <a:p>
            <a:r>
              <a:rPr lang="ru-RU" sz="2000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2530" name="Picture 2" descr="https://ozon-st.cdn.ngenix.net/multimedia/10044625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48680"/>
            <a:ext cx="3744416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1825</TotalTime>
  <Words>1127</Words>
  <Application>Microsoft Office PowerPoint</Application>
  <PresentationFormat>Экран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Уважаемые читатели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читатели</dc:title>
  <dc:creator>Библиотека</dc:creator>
  <cp:lastModifiedBy>bibl2</cp:lastModifiedBy>
  <cp:revision>230</cp:revision>
  <dcterms:created xsi:type="dcterms:W3CDTF">2018-04-02T04:29:46Z</dcterms:created>
  <dcterms:modified xsi:type="dcterms:W3CDTF">2018-07-23T02:48:10Z</dcterms:modified>
</cp:coreProperties>
</file>