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9" r:id="rId4"/>
    <p:sldId id="260" r:id="rId5"/>
    <p:sldId id="262" r:id="rId6"/>
    <p:sldId id="263" r:id="rId7"/>
    <p:sldId id="284" r:id="rId8"/>
    <p:sldId id="264" r:id="rId9"/>
    <p:sldId id="258" r:id="rId10"/>
    <p:sldId id="265" r:id="rId11"/>
    <p:sldId id="266" r:id="rId12"/>
    <p:sldId id="268" r:id="rId13"/>
    <p:sldId id="269" r:id="rId14"/>
    <p:sldId id="270" r:id="rId15"/>
    <p:sldId id="285" r:id="rId16"/>
    <p:sldId id="271" r:id="rId17"/>
    <p:sldId id="272" r:id="rId18"/>
    <p:sldId id="273" r:id="rId19"/>
    <p:sldId id="274" r:id="rId20"/>
    <p:sldId id="282" r:id="rId21"/>
    <p:sldId id="283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8062664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Уважаемые читатели!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064896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«Экология и книга».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Представленный материал содержит 27  библиографических описаний документов.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Хронологический охват обзора с 2003 года по 2016 год.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7.1-2003 «Библиографическая запись. Библиографическое описание. Общие требования и правила составления».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Представленную литературу вы сможете получить посетив отдел «Абонемент» библиотеки ХТИ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филиала СФУ, в корпусе «Б» по адресу: ул. Комарова, 15 (2 этаж), аудитория № 202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76672"/>
            <a:ext cx="5410944" cy="564949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20.18я73</a:t>
            </a:r>
          </a:p>
          <a:p>
            <a:r>
              <a:rPr lang="ru-RU" sz="1800" dirty="0" smtClean="0"/>
              <a:t>К 17</a:t>
            </a:r>
          </a:p>
          <a:p>
            <a:r>
              <a:rPr lang="ru-RU" sz="1800" dirty="0" err="1" smtClean="0"/>
              <a:t>Калыгин</a:t>
            </a:r>
            <a:r>
              <a:rPr lang="ru-RU" sz="1800" dirty="0" smtClean="0"/>
              <a:t>  В. Г. </a:t>
            </a:r>
          </a:p>
          <a:p>
            <a:r>
              <a:rPr lang="ru-RU" sz="1800" dirty="0" smtClean="0"/>
              <a:t>Промышленная экология : учебное пособие для студентов высших учебных заведений / В. Г. </a:t>
            </a:r>
            <a:r>
              <a:rPr lang="ru-RU" sz="1800" dirty="0" err="1" smtClean="0"/>
              <a:t>Калыгин</a:t>
            </a:r>
            <a:r>
              <a:rPr lang="ru-RU" sz="1800" dirty="0" smtClean="0"/>
              <a:t>. - М. : Академия, 2007. - 432 с. - ("Высшее профессиональное образование")</a:t>
            </a:r>
          </a:p>
          <a:p>
            <a:r>
              <a:rPr lang="ru-RU" sz="1800" dirty="0" smtClean="0"/>
              <a:t>Аннотация: Рассмотрены вопросы экологии разных отраслей промышленности, приоритетные принципы формирования экологически безопасных и энергосберегающих технологий обезвреживания отходов (газообразных, жидких и твердых). </a:t>
            </a:r>
          </a:p>
          <a:p>
            <a:r>
              <a:rPr lang="ru-RU" sz="1800" dirty="0" smtClean="0"/>
              <a:t>Экземпляры: всего:10 -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.(8),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a typeface="Times New Roman"/>
              <a:cs typeface="Times New Roman"/>
            </a:endParaRPr>
          </a:p>
        </p:txBody>
      </p:sp>
      <p:pic>
        <p:nvPicPr>
          <p:cNvPr id="8195" name="Picture 3" descr="C:\Users\bibl2\Desktop\20798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88032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72816"/>
            <a:ext cx="2458616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1926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20.18я73</a:t>
            </a:r>
          </a:p>
          <a:p>
            <a:r>
              <a:rPr lang="ru-RU" sz="1800" dirty="0" smtClean="0"/>
              <a:t>К 63</a:t>
            </a:r>
          </a:p>
          <a:p>
            <a:r>
              <a:rPr lang="ru-RU" sz="1800" dirty="0" smtClean="0"/>
              <a:t>Комарова  Н. Г. </a:t>
            </a:r>
          </a:p>
          <a:p>
            <a:r>
              <a:rPr lang="ru-RU" sz="1800" dirty="0" smtClean="0"/>
              <a:t>Геоэкология и природопользование : учебное пособие.; допущено УМО по специальностям педагогического образования / Н. Г. Комарова. - 3-е изд., стер. - М. : Академия, 2008. - 192 с. - ("Высшее профессиональное образование")</a:t>
            </a:r>
          </a:p>
          <a:p>
            <a:r>
              <a:rPr lang="ru-RU" sz="1800" dirty="0" smtClean="0"/>
              <a:t>Аннотация: Изложены основы геоэкологии - одного из новых междисциплинарных направлений в области рационального природопользования.</a:t>
            </a:r>
          </a:p>
          <a:p>
            <a:r>
              <a:rPr lang="ru-RU" sz="1800" dirty="0" smtClean="0"/>
              <a:t>Экземпляры: всего:5 -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.(5)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31236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3106688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88640"/>
            <a:ext cx="4474840" cy="6120720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20.1</a:t>
            </a:r>
          </a:p>
          <a:p>
            <a:r>
              <a:rPr lang="ru-RU" sz="2300" dirty="0" smtClean="0"/>
              <a:t>К66</a:t>
            </a:r>
          </a:p>
          <a:p>
            <a:r>
              <a:rPr lang="ru-RU" sz="2300" dirty="0" err="1" smtClean="0"/>
              <a:t>Коробкин</a:t>
            </a:r>
            <a:r>
              <a:rPr lang="ru-RU" sz="2300" dirty="0" smtClean="0"/>
              <a:t>  В. И. </a:t>
            </a:r>
          </a:p>
          <a:p>
            <a:r>
              <a:rPr lang="ru-RU" sz="2300" dirty="0" smtClean="0"/>
              <a:t>Экология : учебник для вузов.; рекомендовано МО РФ / В.И. </a:t>
            </a:r>
            <a:r>
              <a:rPr lang="ru-RU" sz="2300" dirty="0" err="1" smtClean="0"/>
              <a:t>Коробкин</a:t>
            </a:r>
            <a:r>
              <a:rPr lang="ru-RU" sz="2300" dirty="0" smtClean="0"/>
              <a:t>, Л.В. </a:t>
            </a:r>
            <a:r>
              <a:rPr lang="ru-RU" sz="2300" dirty="0" err="1" smtClean="0"/>
              <a:t>Передельский</a:t>
            </a:r>
            <a:r>
              <a:rPr lang="ru-RU" sz="2300" dirty="0" smtClean="0"/>
              <a:t>. - 18-е изд., </a:t>
            </a:r>
            <a:r>
              <a:rPr lang="ru-RU" sz="2300" dirty="0" err="1" smtClean="0"/>
              <a:t>испр</a:t>
            </a:r>
            <a:r>
              <a:rPr lang="ru-RU" sz="2300" dirty="0" smtClean="0"/>
              <a:t>. и доп. - Ростов </a:t>
            </a:r>
            <a:r>
              <a:rPr lang="ru-RU" sz="2300" dirty="0" err="1" smtClean="0"/>
              <a:t>н</a:t>
            </a:r>
            <a:r>
              <a:rPr lang="ru-RU" sz="2300" dirty="0" smtClean="0"/>
              <a:t>/Д : Феникс, 2012. - 601 с. - (Высшее образование)</a:t>
            </a:r>
          </a:p>
          <a:p>
            <a:r>
              <a:rPr lang="ru-RU" sz="2300" dirty="0" smtClean="0"/>
              <a:t>Аннотация: В пяти разделах учебника рассмотрены основные положения общей экологии, учения о биосфере, экологии человека; антропогенные воздействия на биосферу, проблемы экологической защиты и охраны окружающей среды. </a:t>
            </a:r>
          </a:p>
          <a:p>
            <a:r>
              <a:rPr lang="ru-RU" sz="2300" dirty="0" smtClean="0"/>
              <a:t>Экземпляры: всего:50 - </a:t>
            </a:r>
            <a:r>
              <a:rPr lang="ru-RU" sz="2300" dirty="0" err="1" smtClean="0"/>
              <a:t>аб</a:t>
            </a:r>
            <a:r>
              <a:rPr lang="ru-RU" sz="2300" dirty="0" smtClean="0"/>
              <a:t>.(46), ЧЗ №2(2), </a:t>
            </a:r>
            <a:r>
              <a:rPr lang="ru-RU" sz="2300" dirty="0" err="1" smtClean="0"/>
              <a:t>Чз</a:t>
            </a:r>
            <a:r>
              <a:rPr lang="ru-RU" sz="2300" dirty="0" smtClean="0"/>
              <a:t>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45638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250704" cy="216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88640"/>
            <a:ext cx="4186808" cy="61207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20.1я73</a:t>
            </a:r>
          </a:p>
          <a:p>
            <a:r>
              <a:rPr lang="ru-RU" dirty="0" smtClean="0"/>
              <a:t>К 89</a:t>
            </a:r>
          </a:p>
          <a:p>
            <a:r>
              <a:rPr lang="ru-RU" dirty="0" smtClean="0"/>
              <a:t>Кукин П. П. </a:t>
            </a:r>
          </a:p>
          <a:p>
            <a:r>
              <a:rPr lang="ru-RU" dirty="0" smtClean="0"/>
              <a:t>Оценка воздействия на окружающую среду. Экспертиза безопасности : учебник и практикум для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магистратуры / П. П. Кукин, Е. Ю. Колесников, Т. М. Колесникова. - М. : Издательство </a:t>
            </a:r>
            <a:r>
              <a:rPr lang="ru-RU" dirty="0" err="1" smtClean="0"/>
              <a:t>Юрайт</a:t>
            </a:r>
            <a:r>
              <a:rPr lang="ru-RU" dirty="0" smtClean="0"/>
              <a:t>, 2016. - 453 с. - (Бакалавр и магистр. Академический курс)</a:t>
            </a:r>
          </a:p>
          <a:p>
            <a:r>
              <a:rPr lang="ru-RU" dirty="0" smtClean="0"/>
              <a:t>Аннотация: Изучение учебника важно для решения проблем экологического мониторинга, защиты экосистем и человека от негативного воздействия современных технологических процессов и источников энергии.</a:t>
            </a:r>
          </a:p>
          <a:p>
            <a:r>
              <a:rPr lang="ru-RU" dirty="0" smtClean="0"/>
              <a:t>Экземпляры: всего:15 - </a:t>
            </a:r>
            <a:r>
              <a:rPr lang="ru-RU" dirty="0" err="1" smtClean="0"/>
              <a:t>аб</a:t>
            </a:r>
            <a:r>
              <a:rPr lang="ru-RU" dirty="0" smtClean="0"/>
              <a:t>.(11), </a:t>
            </a:r>
            <a:r>
              <a:rPr lang="ru-RU" dirty="0" err="1" smtClean="0"/>
              <a:t>Чз</a:t>
            </a:r>
            <a:r>
              <a:rPr lang="ru-RU" dirty="0" smtClean="0"/>
              <a:t> №1(2), </a:t>
            </a:r>
            <a:r>
              <a:rPr lang="ru-RU" dirty="0" err="1" smtClean="0"/>
              <a:t>Чз</a:t>
            </a:r>
            <a:r>
              <a:rPr lang="ru-RU" dirty="0" smtClean="0"/>
              <a:t> №2(2).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126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5283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3106688" cy="216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88640"/>
            <a:ext cx="4186808" cy="61207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20.1</a:t>
            </a:r>
          </a:p>
          <a:p>
            <a:r>
              <a:rPr lang="ru-RU" sz="1800" dirty="0" smtClean="0"/>
              <a:t>М 22</a:t>
            </a:r>
          </a:p>
          <a:p>
            <a:r>
              <a:rPr lang="ru-RU" sz="1800" dirty="0" smtClean="0"/>
              <a:t>Мамин  Р. Г. </a:t>
            </a:r>
          </a:p>
          <a:p>
            <a:r>
              <a:rPr lang="ru-RU" sz="1800" dirty="0" smtClean="0"/>
              <a:t>Геоэкология и ресурсные возможности регионов Сибири : монография / Р. Г. Мамин, Г. Н. </a:t>
            </a:r>
            <a:r>
              <a:rPr lang="ru-RU" sz="1800" dirty="0" err="1" smtClean="0"/>
              <a:t>Щенникова</a:t>
            </a:r>
            <a:r>
              <a:rPr lang="ru-RU" sz="1800" dirty="0" smtClean="0"/>
              <a:t>, В. В. </a:t>
            </a:r>
            <a:r>
              <a:rPr lang="ru-RU" sz="1800" dirty="0" err="1" smtClean="0"/>
              <a:t>Волшаник</a:t>
            </a:r>
            <a:r>
              <a:rPr lang="ru-RU" sz="1800" dirty="0" smtClean="0"/>
              <a:t>. - М. : АСВ, 2010. - 224 с.</a:t>
            </a:r>
          </a:p>
          <a:p>
            <a:r>
              <a:rPr lang="ru-RU" sz="1800" dirty="0" smtClean="0"/>
              <a:t>Аннотация: Исследованы проблемы геоэкологии и природных ресурсов областей, краев, республик и автономных округов Сибири. </a:t>
            </a:r>
          </a:p>
          <a:p>
            <a:r>
              <a:rPr lang="ru-RU" sz="1800" dirty="0" smtClean="0"/>
              <a:t>Экземпляры: всего:1 -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2291" name="Picture 3" descr="C:\Users\bibl2\Desktop\10123704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04664"/>
            <a:ext cx="3816423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2026568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60648"/>
            <a:ext cx="5410944" cy="604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26.22я73</a:t>
            </a:r>
          </a:p>
          <a:p>
            <a:r>
              <a:rPr lang="ru-RU" dirty="0" smtClean="0"/>
              <a:t>О-66</a:t>
            </a:r>
          </a:p>
          <a:p>
            <a:r>
              <a:rPr lang="ru-RU" dirty="0" smtClean="0"/>
              <a:t>Орлов  М. С. </a:t>
            </a:r>
          </a:p>
          <a:p>
            <a:r>
              <a:rPr lang="ru-RU" dirty="0" err="1" smtClean="0"/>
              <a:t>Гидроэкология</a:t>
            </a:r>
            <a:r>
              <a:rPr lang="ru-RU" dirty="0" smtClean="0"/>
              <a:t>  городов : учебное пособие.; допущено УМО по классическому университетскому образованию / М. С. Орлов, К. Е. </a:t>
            </a:r>
            <a:r>
              <a:rPr lang="ru-RU" dirty="0" err="1" smtClean="0"/>
              <a:t>Питьева</a:t>
            </a:r>
            <a:r>
              <a:rPr lang="ru-RU" dirty="0" smtClean="0"/>
              <a:t>. - М. : ИНФРА-М, 2013. - 288 с. - (Высшее образование.  Магистратура)</a:t>
            </a:r>
          </a:p>
          <a:p>
            <a:r>
              <a:rPr lang="ru-RU" dirty="0" smtClean="0"/>
              <a:t>Аннотация: Изложены теоретические, методические и прикладные вопросы относительно нового научного направления - </a:t>
            </a:r>
            <a:r>
              <a:rPr lang="ru-RU" dirty="0" err="1" smtClean="0"/>
              <a:t>гидроэкологии</a:t>
            </a:r>
            <a:r>
              <a:rPr lang="ru-RU" dirty="0" smtClean="0"/>
              <a:t>, рассматривающего подземные воды в качестве компонента экосистем. В качестве примеров взяты Москва, Калуга и некоторые другие населенные пункты.</a:t>
            </a:r>
          </a:p>
          <a:p>
            <a:r>
              <a:rPr lang="ru-RU" dirty="0" smtClean="0"/>
              <a:t>Экземпляры: всего:6 - </a:t>
            </a:r>
            <a:r>
              <a:rPr lang="ru-RU" dirty="0" err="1" smtClean="0"/>
              <a:t>аб</a:t>
            </a:r>
            <a:r>
              <a:rPr lang="ru-RU" dirty="0" smtClean="0"/>
              <a:t>.(5), </a:t>
            </a:r>
            <a:r>
              <a:rPr lang="ru-RU" dirty="0" err="1" smtClean="0"/>
              <a:t>Чз</a:t>
            </a:r>
            <a:r>
              <a:rPr lang="ru-RU" dirty="0" smtClean="0"/>
              <a:t> №2(1)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bibl2\Desktop\in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88032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3394720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88640"/>
            <a:ext cx="4402832" cy="61207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20.18я73</a:t>
            </a:r>
          </a:p>
          <a:p>
            <a:r>
              <a:rPr lang="ru-RU" sz="1800" dirty="0" smtClean="0"/>
              <a:t>О-93</a:t>
            </a:r>
          </a:p>
          <a:p>
            <a:r>
              <a:rPr lang="ru-RU" sz="1800" dirty="0" smtClean="0"/>
              <a:t>Оценка воздействия на окружающую среду : учебное пособие / В. К. </a:t>
            </a:r>
            <a:r>
              <a:rPr lang="ru-RU" sz="1800" dirty="0" err="1" smtClean="0"/>
              <a:t>Донченко</a:t>
            </a:r>
            <a:r>
              <a:rPr lang="ru-RU" sz="1800" dirty="0" smtClean="0"/>
              <a:t> [и др.] ; ред. В. М. </a:t>
            </a:r>
            <a:r>
              <a:rPr lang="ru-RU" sz="1800" dirty="0" err="1" smtClean="0"/>
              <a:t>Питулько</a:t>
            </a:r>
            <a:r>
              <a:rPr lang="ru-RU" sz="1800" dirty="0" smtClean="0"/>
              <a:t>. - 2-е изд., стер. - М. : Издательский центр "Академия", 2016. - 400 с. - (</a:t>
            </a:r>
            <a:r>
              <a:rPr lang="ru-RU" sz="1800" dirty="0" err="1" smtClean="0"/>
              <a:t>Бакалавриат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Аннотация: Дан анализ нормативно-правового обеспечения охраны окружающей среды, природопользования и экологической безопасности в России и за рубежом.</a:t>
            </a:r>
          </a:p>
          <a:p>
            <a:r>
              <a:rPr lang="ru-RU" sz="1800" dirty="0" smtClean="0"/>
              <a:t>Экземпляры: всего:10 -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.(6).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3314" name="Picture 2" descr="C:\Users\bibl2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52839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2736304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04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20.18</a:t>
            </a:r>
          </a:p>
          <a:p>
            <a:r>
              <a:rPr lang="ru-RU" dirty="0" smtClean="0"/>
              <a:t>П 12</a:t>
            </a:r>
          </a:p>
          <a:p>
            <a:r>
              <a:rPr lang="ru-RU" dirty="0" smtClean="0"/>
              <a:t>Павлов  А. Н. </a:t>
            </a:r>
          </a:p>
          <a:p>
            <a:r>
              <a:rPr lang="ru-RU" dirty="0" smtClean="0"/>
              <a:t>Основы экологической культуры : учеб. пособие / А. Н. Павлов. - СПб. : Политехника, 2004. - 334 с. : ил</a:t>
            </a:r>
          </a:p>
          <a:p>
            <a:r>
              <a:rPr lang="ru-RU" dirty="0" smtClean="0"/>
              <a:t>Аннотация: Книга содержит курс лекций по основам современной экологии, как новой натурфилософии. Помогает читателю увидеть глубинную связь вещей в окружающем его мире, связь, определяющую единство материи, информации и духа.</a:t>
            </a:r>
          </a:p>
          <a:p>
            <a:r>
              <a:rPr lang="ru-RU" dirty="0" smtClean="0"/>
              <a:t>Экземпляры: всего:5 - </a:t>
            </a:r>
            <a:r>
              <a:rPr lang="ru-RU" dirty="0" err="1" smtClean="0"/>
              <a:t>аб</a:t>
            </a:r>
            <a:r>
              <a:rPr lang="ru-RU" dirty="0" smtClean="0"/>
              <a:t>.(2), </a:t>
            </a:r>
            <a:r>
              <a:rPr lang="ru-RU" dirty="0" err="1" smtClean="0"/>
              <a:t>Чз</a:t>
            </a:r>
            <a:r>
              <a:rPr lang="ru-RU" dirty="0" smtClean="0"/>
              <a:t> №2(3)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4338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31236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2386608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04871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20.1я73</a:t>
            </a:r>
          </a:p>
          <a:p>
            <a:r>
              <a:rPr lang="ru-RU" sz="1900" dirty="0" smtClean="0"/>
              <a:t>П 12</a:t>
            </a:r>
          </a:p>
          <a:p>
            <a:r>
              <a:rPr lang="ru-RU" sz="1900" dirty="0" smtClean="0"/>
              <a:t>Павлова  Е. И. </a:t>
            </a:r>
          </a:p>
          <a:p>
            <a:r>
              <a:rPr lang="ru-RU" sz="1900" dirty="0" smtClean="0"/>
              <a:t>Экология транспорта : учебник.; допущено МО РФ  / Е. И. Павлова. - М. : Высшая школа, 2006. - 344 с. : ил</a:t>
            </a:r>
          </a:p>
          <a:p>
            <a:r>
              <a:rPr lang="ru-RU" sz="1900" dirty="0" smtClean="0"/>
              <a:t>Аннотация: Изложены общие вопросы экологии и специфические аспекты экологии транспорта, большое внимание уделено глобальным экологическим проблемам и усилиям государств мира по их решению, освещена экологическая ситуация в России, рассмотрен опыт стимулирования природоохранной деятельности.</a:t>
            </a:r>
          </a:p>
          <a:p>
            <a:r>
              <a:rPr lang="ru-RU" sz="1900" dirty="0" smtClean="0"/>
              <a:t>Экземпляры: всего:10 - </a:t>
            </a:r>
            <a:r>
              <a:rPr lang="ru-RU" sz="1900" dirty="0" err="1" smtClean="0"/>
              <a:t>аб</a:t>
            </a:r>
            <a:r>
              <a:rPr lang="ru-RU" sz="1900" dirty="0" smtClean="0"/>
              <a:t>.(9), </a:t>
            </a:r>
            <a:r>
              <a:rPr lang="ru-RU" sz="1900" dirty="0" err="1" smtClean="0"/>
              <a:t>Чз</a:t>
            </a:r>
            <a:r>
              <a:rPr lang="ru-RU" sz="1900" dirty="0" smtClean="0"/>
              <a:t> №2(1).</a:t>
            </a:r>
          </a:p>
          <a:p>
            <a:r>
              <a:rPr lang="ru-RU" sz="1900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5362" name="Picture 2" descr="C:\Users\bibl2\Desktop\E._I._Pavlova__Ekologiya_transpo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52839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2458616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88640"/>
            <a:ext cx="4906888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20.18я73</a:t>
            </a:r>
          </a:p>
          <a:p>
            <a:r>
              <a:rPr lang="ru-RU" sz="7200" dirty="0" smtClean="0"/>
              <a:t>П 16</a:t>
            </a:r>
          </a:p>
          <a:p>
            <a:r>
              <a:rPr lang="ru-RU" sz="7200" dirty="0" smtClean="0"/>
              <a:t>Панов  В. П. </a:t>
            </a:r>
          </a:p>
          <a:p>
            <a:r>
              <a:rPr lang="ru-RU" sz="7200" dirty="0" smtClean="0"/>
              <a:t>Теоретические основы защиты окружающей среды : учеб. пособие для студентов </a:t>
            </a:r>
            <a:r>
              <a:rPr lang="ru-RU" sz="7200" dirty="0" err="1" smtClean="0"/>
              <a:t>высш</a:t>
            </a:r>
            <a:r>
              <a:rPr lang="ru-RU" sz="7200" dirty="0" smtClean="0"/>
              <a:t>. учеб. заведений.; допущено УМО по университетскому политехническому образованию / В. П. Панов, Ю. А. Нифонтов, А. В. Панин. - М. : Академия, 2008. - 320 с</a:t>
            </a:r>
          </a:p>
          <a:p>
            <a:r>
              <a:rPr lang="ru-RU" sz="7200" dirty="0" smtClean="0"/>
              <a:t>Аннотация: Изложены физико-химические и технологические основы методов предотвращения загрязнения окружающей среды выбросами в атмосферу, сбросами сточных вод и твердыми отходами. Описаны методы расчета процессов и выбора наиболее рациональных способов очистки газовых и жидких отходов, охарактеризованы их преимущества и недостатки. Приведены методы утилизации твердых отходов в различных отраслях промышленности. рассмотрены способы защиты от энергетических воздействий.</a:t>
            </a:r>
          </a:p>
          <a:p>
            <a:r>
              <a:rPr lang="ru-RU" sz="7200" dirty="0" smtClean="0"/>
              <a:t>Экземпляры: всего:5 -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.(3),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№2(1)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638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09634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2088232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76672"/>
            <a:ext cx="4762872" cy="590465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20.1я73</a:t>
            </a:r>
          </a:p>
          <a:p>
            <a:r>
              <a:rPr lang="ru-RU" sz="7200" dirty="0" smtClean="0"/>
              <a:t>А 39</a:t>
            </a:r>
          </a:p>
          <a:p>
            <a:r>
              <a:rPr lang="ru-RU" sz="7200" dirty="0" smtClean="0"/>
              <a:t>Акимова Т. А. </a:t>
            </a:r>
          </a:p>
          <a:p>
            <a:r>
              <a:rPr lang="ru-RU" sz="7200" dirty="0" smtClean="0"/>
              <a:t>Экология. Природа - Человек - Техника : учебник.; рекомендовано МО и науки РФ / Т. А. Акимова, А. П. Кузьмин, В. В. </a:t>
            </a:r>
            <a:r>
              <a:rPr lang="ru-RU" sz="7200" dirty="0" err="1" smtClean="0"/>
              <a:t>Хаскин</a:t>
            </a:r>
            <a:r>
              <a:rPr lang="ru-RU" sz="7200" dirty="0" smtClean="0"/>
              <a:t>. - 2-е изд., </a:t>
            </a:r>
            <a:r>
              <a:rPr lang="ru-RU" sz="7200" dirty="0" err="1" smtClean="0"/>
              <a:t>перераб</a:t>
            </a:r>
            <a:r>
              <a:rPr lang="ru-RU" sz="7200" dirty="0" smtClean="0"/>
              <a:t>. и доп. - М. : Экономика, 2007. - 510 с. - (Высшее образование)</a:t>
            </a:r>
          </a:p>
          <a:p>
            <a:r>
              <a:rPr lang="ru-RU" sz="7200" dirty="0" smtClean="0"/>
              <a:t> Аннотация: Материал построен на системной основе, дающей цельное представление об экологических закономерностях взаимодействия общества, техники и природы. Значительное внимание уделено вопросам техногенного воздействия на природу и окружающую человека среду, экологической безопасности, </a:t>
            </a:r>
            <a:r>
              <a:rPr lang="ru-RU" sz="7200" dirty="0" err="1" smtClean="0"/>
              <a:t>экологизации</a:t>
            </a:r>
            <a:r>
              <a:rPr lang="ru-RU" sz="7200" dirty="0" smtClean="0"/>
              <a:t> техники и производства. Сопоставлены современные концепции выхода из экологического кризиса, стратегии и условия экологически ориентированного развития общества.</a:t>
            </a:r>
          </a:p>
          <a:p>
            <a:r>
              <a:rPr lang="ru-RU" sz="7200" dirty="0" smtClean="0"/>
              <a:t>Экземпляры: всего:15 -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.(13),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№2(1)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bibl2\Desktop\RGUB-BIBL-0000002034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0"/>
            <a:ext cx="3384376" cy="571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2314600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048712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31.2</a:t>
            </a:r>
            <a:endParaRPr lang="ru-RU" sz="1800" dirty="0" smtClean="0"/>
          </a:p>
          <a:p>
            <a:r>
              <a:rPr lang="ru-RU" sz="1800" b="1" dirty="0" smtClean="0"/>
              <a:t>П88</a:t>
            </a:r>
            <a:endParaRPr lang="ru-RU" sz="1800" dirty="0" smtClean="0"/>
          </a:p>
          <a:p>
            <a:r>
              <a:rPr lang="ru-RU" sz="1800" b="1" dirty="0" smtClean="0"/>
              <a:t>Пугач Л.И.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Энергетика и экология : учебник / Л.И. Пугач. - Новосибирск : Изд-во НГТУ, 2003. - 504 с. - (Серия "Учебники НГТУ")</a:t>
            </a:r>
          </a:p>
          <a:p>
            <a:r>
              <a:rPr lang="ru-RU" sz="1800" dirty="0" smtClean="0"/>
              <a:t>Аннотация: В книге дано введение в общую экологию, рассмотрена энергетика как система: проанализированы технологические и экологические характеристики органического топлива и их влияние на работу ТЭС и </a:t>
            </a:r>
            <a:r>
              <a:rPr lang="ru-RU" sz="1800" dirty="0" err="1" smtClean="0"/>
              <a:t>топливоиспользующих</a:t>
            </a:r>
            <a:r>
              <a:rPr lang="ru-RU" sz="1800" dirty="0" smtClean="0"/>
              <a:t> установок; рассмотрено воздействие теплоэнергетики на окружающую среду и пути минимизации этого воздействия.</a:t>
            </a:r>
          </a:p>
          <a:p>
            <a:r>
              <a:rPr lang="ru-RU" sz="1800" dirty="0" smtClean="0"/>
              <a:t> Экземпляры: всего:10 -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.(8), ЧЗ №2(2).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24580" name="Picture 4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88843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2170584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60648"/>
            <a:ext cx="5194920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20.1я73</a:t>
            </a:r>
          </a:p>
          <a:p>
            <a:r>
              <a:rPr lang="ru-RU" sz="1800" dirty="0" smtClean="0"/>
              <a:t>Р 33</a:t>
            </a:r>
          </a:p>
          <a:p>
            <a:r>
              <a:rPr lang="ru-RU" sz="1800" dirty="0" smtClean="0"/>
              <a:t>Редина  М. М. </a:t>
            </a:r>
          </a:p>
          <a:p>
            <a:r>
              <a:rPr lang="ru-RU" sz="1800" dirty="0" smtClean="0"/>
              <a:t>Нормирование и снижение загрязнений окружающей среды : учебник для бакалавров / М. М. Редина, А. П. Хаустов. - М. : Издательство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2015. - 431 с. - (Бакалавр. Базовый курс)</a:t>
            </a:r>
          </a:p>
          <a:p>
            <a:r>
              <a:rPr lang="ru-RU" sz="1800" dirty="0" smtClean="0"/>
              <a:t> Аннотация: В учебнике обобщены основные теоретические положения современного экологического нормирования на основе представлений об устойчивости природных систем.</a:t>
            </a:r>
          </a:p>
          <a:p>
            <a:r>
              <a:rPr lang="ru-RU" sz="1800" dirty="0" smtClean="0"/>
              <a:t>Экземпляры: всего:15 -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3554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02433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04864"/>
            <a:ext cx="2458616" cy="2880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95936" y="116632"/>
            <a:ext cx="4690864" cy="61927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20.1я73</a:t>
            </a:r>
          </a:p>
          <a:p>
            <a:r>
              <a:rPr lang="ru-RU" dirty="0" smtClean="0"/>
              <a:t>Т 37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Тетиор</a:t>
            </a:r>
            <a:r>
              <a:rPr lang="ru-RU" dirty="0" smtClean="0"/>
              <a:t>  А. Н. </a:t>
            </a:r>
          </a:p>
          <a:p>
            <a:r>
              <a:rPr lang="ru-RU" dirty="0" smtClean="0"/>
              <a:t>Архитектурно - строительная  экология : учеб. пособие.; рекомендовано УМО вузов РФ по образованию в области строительства / А. Н. </a:t>
            </a:r>
            <a:r>
              <a:rPr lang="ru-RU" dirty="0" err="1" smtClean="0"/>
              <a:t>Тетиор</a:t>
            </a:r>
            <a:r>
              <a:rPr lang="ru-RU" dirty="0" smtClean="0"/>
              <a:t>. - М. : Академия, 2008. - 368 с. - ("Высшее профессиональное образование")</a:t>
            </a:r>
          </a:p>
          <a:p>
            <a:r>
              <a:rPr lang="ru-RU" dirty="0" smtClean="0"/>
              <a:t>Аннотация: Приведены социально - природные основы архитектурно - строительной экологии: идеология и программы устойчивого развития и строительства городов; воздействия городов на природу; экосистема и метаболизм; экологический след жителя, города, страны; экологическая этика и </a:t>
            </a:r>
            <a:r>
              <a:rPr lang="ru-RU" dirty="0" err="1" smtClean="0"/>
              <a:t>экологизация</a:t>
            </a:r>
            <a:r>
              <a:rPr lang="ru-RU" dirty="0" smtClean="0"/>
              <a:t> потребностей жителей города; </a:t>
            </a:r>
            <a:r>
              <a:rPr lang="ru-RU" dirty="0" err="1" smtClean="0"/>
              <a:t>экологизация</a:t>
            </a:r>
            <a:r>
              <a:rPr lang="ru-RU" dirty="0" smtClean="0"/>
              <a:t> техники и технологий в городе.</a:t>
            </a:r>
          </a:p>
          <a:p>
            <a:r>
              <a:rPr lang="ru-RU" dirty="0" smtClean="0"/>
              <a:t>Экземпляры: всего:81 - </a:t>
            </a:r>
            <a:r>
              <a:rPr lang="ru-RU" dirty="0" err="1" smtClean="0"/>
              <a:t>аб</a:t>
            </a:r>
            <a:r>
              <a:rPr lang="ru-RU" dirty="0" smtClean="0"/>
              <a:t>.(80), </a:t>
            </a:r>
            <a:r>
              <a:rPr lang="ru-RU" dirty="0" err="1" smtClean="0"/>
              <a:t>Чз</a:t>
            </a:r>
            <a:r>
              <a:rPr lang="ru-RU" dirty="0" smtClean="0"/>
              <a:t> №2(1)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7411" name="Picture 3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6004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3178696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04871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20.1я73</a:t>
            </a:r>
          </a:p>
          <a:p>
            <a:r>
              <a:rPr lang="ru-RU" sz="1900" dirty="0" smtClean="0"/>
              <a:t>Т 37</a:t>
            </a:r>
          </a:p>
          <a:p>
            <a:r>
              <a:rPr lang="ru-RU" sz="1900" dirty="0" err="1" smtClean="0"/>
              <a:t>Тетиор</a:t>
            </a:r>
            <a:r>
              <a:rPr lang="ru-RU" sz="1900" dirty="0" smtClean="0"/>
              <a:t>  А. Н. </a:t>
            </a:r>
          </a:p>
          <a:p>
            <a:r>
              <a:rPr lang="ru-RU" sz="1900" dirty="0" smtClean="0"/>
              <a:t>Городская экология : учеб. пособие.; рекомендовано УМО вузов РФ по образованию в области строительства / А. Н. </a:t>
            </a:r>
            <a:r>
              <a:rPr lang="ru-RU" sz="1900" dirty="0" err="1" smtClean="0"/>
              <a:t>Тетиор</a:t>
            </a:r>
            <a:r>
              <a:rPr lang="ru-RU" sz="1900" dirty="0" smtClean="0"/>
              <a:t>. - 3-е изд., стереотипное. - М. : Академия, 2008. - 336 с. - ("Высшее профессиональное образование")</a:t>
            </a:r>
          </a:p>
          <a:p>
            <a:r>
              <a:rPr lang="ru-RU" sz="1900" dirty="0" smtClean="0"/>
              <a:t>Аннотация: Описаны проблемы и методы создания и поддержания экологической городской среды как комплекса природных, </a:t>
            </a:r>
            <a:r>
              <a:rPr lang="ru-RU" sz="1900" dirty="0" err="1" smtClean="0"/>
              <a:t>природо</a:t>
            </a:r>
            <a:r>
              <a:rPr lang="ru-RU" sz="1900" dirty="0" smtClean="0"/>
              <a:t> - антропогенных и социально - экономических факторов, оказывающих большое воздействие на жителей. </a:t>
            </a:r>
          </a:p>
          <a:p>
            <a:r>
              <a:rPr lang="ru-RU" sz="1900" dirty="0" smtClean="0"/>
              <a:t>Экземпляры: всего:25 - </a:t>
            </a:r>
            <a:r>
              <a:rPr lang="ru-RU" sz="1900" dirty="0" err="1" smtClean="0"/>
              <a:t>аб</a:t>
            </a:r>
            <a:r>
              <a:rPr lang="ru-RU" sz="1900" dirty="0" smtClean="0"/>
              <a:t>.(25).</a:t>
            </a:r>
          </a:p>
          <a:p>
            <a:r>
              <a:rPr lang="ru-RU" sz="19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8434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45638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2746648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32656"/>
            <a:ext cx="4762872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20.1я73</a:t>
            </a:r>
          </a:p>
          <a:p>
            <a:r>
              <a:rPr lang="ru-RU" sz="7200" dirty="0" smtClean="0"/>
              <a:t>Х85</a:t>
            </a:r>
          </a:p>
          <a:p>
            <a:r>
              <a:rPr lang="ru-RU" sz="7200" dirty="0" err="1" smtClean="0"/>
              <a:t>Хотунцев</a:t>
            </a:r>
            <a:r>
              <a:rPr lang="ru-RU" sz="7200" dirty="0" smtClean="0"/>
              <a:t> Ю. Л. </a:t>
            </a:r>
          </a:p>
          <a:p>
            <a:r>
              <a:rPr lang="ru-RU" sz="7200" dirty="0" smtClean="0"/>
              <a:t>Экология и экологическая безопасность : учеб. пособие.; допущено УМО по специальности педагогического образования / Ю.Л. </a:t>
            </a:r>
            <a:r>
              <a:rPr lang="ru-RU" sz="7200" dirty="0" err="1" smtClean="0"/>
              <a:t>Хотунцев</a:t>
            </a:r>
            <a:r>
              <a:rPr lang="ru-RU" sz="7200" dirty="0" smtClean="0"/>
              <a:t>. - 2-е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и доп. - М. : Академия, 2004.- 480 с.</a:t>
            </a:r>
          </a:p>
          <a:p>
            <a:r>
              <a:rPr lang="ru-RU" sz="7200" dirty="0" smtClean="0"/>
              <a:t>Аннотация: Рассматриваются направления экологии, экологическая безопасность, математические и экспериментальные методы экологических исследований, основы классической (биологической) экологии. Особое внимание уделено вопросам взаимодействия с окружающей средой человеческого общества, использующего современные технологии преобразования материалов и энергии, влиянию загрязненной окружающей среды на человека.</a:t>
            </a:r>
          </a:p>
          <a:p>
            <a:r>
              <a:rPr lang="ru-RU" sz="7200" dirty="0" smtClean="0"/>
              <a:t>Экземпляры: всего:22 -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.(20)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9458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24036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2458616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60648"/>
            <a:ext cx="4834880" cy="60487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20.1я73</a:t>
            </a:r>
          </a:p>
          <a:p>
            <a:r>
              <a:rPr lang="ru-RU" dirty="0" smtClean="0"/>
              <a:t>Ш 59</a:t>
            </a:r>
          </a:p>
          <a:p>
            <a:r>
              <a:rPr lang="ru-RU" dirty="0" smtClean="0"/>
              <a:t>Шилов  И. А. </a:t>
            </a:r>
          </a:p>
          <a:p>
            <a:r>
              <a:rPr lang="ru-RU" dirty="0" smtClean="0"/>
              <a:t>Экология : учебник.; рекомендовано МО РФ / И. А. Шилов. - 7-е изд. - М. : </a:t>
            </a:r>
            <a:r>
              <a:rPr lang="ru-RU" dirty="0" err="1" smtClean="0"/>
              <a:t>Юрайт</a:t>
            </a:r>
            <a:r>
              <a:rPr lang="ru-RU" dirty="0" smtClean="0"/>
              <a:t>, 2011. - 512 с. - (Основы наук)</a:t>
            </a:r>
          </a:p>
          <a:p>
            <a:r>
              <a:rPr lang="ru-RU" dirty="0" smtClean="0"/>
              <a:t>Аннотация: Рассматриваются фундаментальные проблемы экологии как биологической науки. Проблемы современного антропогенного влияния на экосистемы освещаются в плане наиболее общих экологических закономерностей, определяющих научные основы охраны природы и рационального использования биологических ресурсов.</a:t>
            </a:r>
          </a:p>
          <a:p>
            <a:r>
              <a:rPr lang="ru-RU" dirty="0" smtClean="0"/>
              <a:t>Экземпляры: всего:60 - </a:t>
            </a:r>
            <a:r>
              <a:rPr lang="ru-RU" dirty="0" err="1" smtClean="0"/>
              <a:t>аб</a:t>
            </a:r>
            <a:r>
              <a:rPr lang="ru-RU" dirty="0" smtClean="0"/>
              <a:t>.(56), </a:t>
            </a:r>
            <a:r>
              <a:rPr lang="ru-RU" dirty="0" err="1" smtClean="0"/>
              <a:t>Чз</a:t>
            </a:r>
            <a:r>
              <a:rPr lang="ru-RU" dirty="0" smtClean="0"/>
              <a:t> №2(2), </a:t>
            </a:r>
            <a:r>
              <a:rPr lang="ru-RU" dirty="0" err="1" smtClean="0"/>
              <a:t>Чз</a:t>
            </a:r>
            <a:r>
              <a:rPr lang="ru-RU" dirty="0" smtClean="0"/>
              <a:t> №1(2)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482" name="Picture 2" descr="C:\Users\bibl2\Desktop\c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45638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2962672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88640"/>
            <a:ext cx="4906888" cy="61207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20.1я73</a:t>
            </a:r>
          </a:p>
          <a:p>
            <a:r>
              <a:rPr lang="ru-RU" sz="1800" dirty="0" smtClean="0"/>
              <a:t>Э15</a:t>
            </a:r>
          </a:p>
          <a:p>
            <a:r>
              <a:rPr lang="ru-RU" sz="1800" dirty="0" smtClean="0"/>
              <a:t>Экология. Военная экология : учебник для высших учебных заведений.; допущено МО РФ / ред. : В. И. Исаков. - М. : Камертон, 2006. - 724 с.</a:t>
            </a:r>
          </a:p>
          <a:p>
            <a:r>
              <a:rPr lang="ru-RU" sz="1800" dirty="0" smtClean="0"/>
              <a:t>Аннотация: В данном учебнике нашли отражение основные закономерности общей экологии, основы промышленной  и военной экологии, Вооруженных сил РФ, правовые и нормативные основы в области охраны окружающей среды, предотвращения ее загрязнений, защиты личного состава войск от неблагоприятных экологических факторов, ликвидации загрязнений окружающей среды.</a:t>
            </a:r>
          </a:p>
          <a:p>
            <a:r>
              <a:rPr lang="ru-RU" sz="1800" dirty="0" smtClean="0"/>
              <a:t> 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150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6004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2602632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4762872" cy="604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20.1я73</a:t>
            </a:r>
          </a:p>
          <a:p>
            <a:r>
              <a:rPr lang="ru-RU" dirty="0" smtClean="0"/>
              <a:t>Э 40</a:t>
            </a:r>
          </a:p>
          <a:p>
            <a:r>
              <a:rPr lang="ru-RU" dirty="0" smtClean="0"/>
              <a:t>Экология : учебное пособие для бакалавров.; допущено МО РФ / ред. А. В. </a:t>
            </a:r>
            <a:r>
              <a:rPr lang="ru-RU" dirty="0" err="1" smtClean="0"/>
              <a:t>Тотай</a:t>
            </a:r>
            <a:r>
              <a:rPr lang="ru-RU" dirty="0" smtClean="0"/>
              <a:t>. - М. : </a:t>
            </a:r>
            <a:r>
              <a:rPr lang="ru-RU" dirty="0" err="1" smtClean="0"/>
              <a:t>Юрайт</a:t>
            </a:r>
            <a:r>
              <a:rPr lang="ru-RU" dirty="0" smtClean="0"/>
              <a:t>, 2013. - 411 с. - (Серия: Бакалавр. Базовый курс)</a:t>
            </a:r>
          </a:p>
          <a:p>
            <a:r>
              <a:rPr lang="ru-RU" dirty="0" smtClean="0"/>
              <a:t>Аннотация: Рассматриваются основные законы экологии, история ее развития как науки, возникновение жизни на Земле и формирование биосферы, излагаются основы учения В.И. Вернадского о биосфере, а также воздействие абиотических и биотических факторов на организмы, организация жизни в биосфере. </a:t>
            </a:r>
          </a:p>
          <a:p>
            <a:r>
              <a:rPr lang="ru-RU" dirty="0" smtClean="0"/>
              <a:t>Экземпляры: всего:101 - </a:t>
            </a:r>
            <a:r>
              <a:rPr lang="ru-RU" dirty="0" err="1" smtClean="0"/>
              <a:t>Чз</a:t>
            </a:r>
            <a:r>
              <a:rPr lang="ru-RU" dirty="0" smtClean="0"/>
              <a:t> №2(3), </a:t>
            </a:r>
            <a:r>
              <a:rPr lang="ru-RU" dirty="0" err="1" smtClean="0"/>
              <a:t>Чз</a:t>
            </a:r>
            <a:r>
              <a:rPr lang="ru-RU" dirty="0" smtClean="0"/>
              <a:t> №1(5), </a:t>
            </a:r>
            <a:r>
              <a:rPr lang="ru-RU" dirty="0" err="1" smtClean="0"/>
              <a:t>аб</a:t>
            </a:r>
            <a:r>
              <a:rPr lang="ru-RU" dirty="0" smtClean="0"/>
              <a:t>.(93)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2530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09634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2674640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32656"/>
            <a:ext cx="4762872" cy="597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20.1я73</a:t>
            </a:r>
          </a:p>
          <a:p>
            <a:r>
              <a:rPr lang="ru-RU" sz="1800" dirty="0" smtClean="0"/>
              <a:t>Э 40</a:t>
            </a:r>
          </a:p>
          <a:p>
            <a:r>
              <a:rPr lang="ru-RU" sz="1800" dirty="0" smtClean="0"/>
              <a:t>Экология. основы геоэкологии : учебник для бакалавров.; допущено УМО по образованию в области прикладной геологии / ред. А. Г. </a:t>
            </a:r>
            <a:r>
              <a:rPr lang="ru-RU" sz="1800" dirty="0" err="1" smtClean="0"/>
              <a:t>Милютин</a:t>
            </a:r>
            <a:r>
              <a:rPr lang="ru-RU" sz="1800" dirty="0" smtClean="0"/>
              <a:t>. - М. :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2013. - 542 с. - (Серия: Бакалавр. Базовый курс)</a:t>
            </a:r>
          </a:p>
          <a:p>
            <a:r>
              <a:rPr lang="ru-RU" sz="1800" dirty="0" smtClean="0"/>
              <a:t>Аннотация: Рассмотрены общие проблемы (основы геоэкологии), эколого-геологические системы в геологии и геоэкология </a:t>
            </a:r>
            <a:r>
              <a:rPr lang="ru-RU" sz="1800" dirty="0" err="1" smtClean="0"/>
              <a:t>недропользования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Экземпляры: всего:19 -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№2(3),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.(16)</a:t>
            </a:r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5602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31236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800200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76672"/>
            <a:ext cx="5410944" cy="564949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20.18я73</a:t>
            </a:r>
          </a:p>
          <a:p>
            <a:r>
              <a:rPr lang="ru-RU" sz="1800" dirty="0" smtClean="0"/>
              <a:t>Б 43</a:t>
            </a:r>
          </a:p>
          <a:p>
            <a:r>
              <a:rPr lang="ru-RU" sz="1800" dirty="0" smtClean="0"/>
              <a:t>Белов Г. В. </a:t>
            </a:r>
          </a:p>
          <a:p>
            <a:r>
              <a:rPr lang="ru-RU" sz="1800" dirty="0" smtClean="0"/>
              <a:t>Экологический менеджмент предприятия : учебное пособие.; допущено Учебно-методической комиссией Московского государственного университета / Г. В. Белов. - М. : Логос, 2006. - 240 с.</a:t>
            </a:r>
          </a:p>
          <a:p>
            <a:r>
              <a:rPr lang="ru-RU" sz="1800" dirty="0" smtClean="0"/>
              <a:t>Аннотация: Дан анализ экологических систем, экологической безопасности и устойчивого развития общества.</a:t>
            </a:r>
          </a:p>
          <a:p>
            <a:r>
              <a:rPr lang="ru-RU" sz="1800" dirty="0" smtClean="0"/>
              <a:t>Экземпляры: всего:13 -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95232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656184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266928" cy="626469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20.1я73</a:t>
            </a:r>
          </a:p>
          <a:p>
            <a:r>
              <a:rPr lang="ru-RU" sz="7200" dirty="0" smtClean="0"/>
              <a:t>Б 43</a:t>
            </a:r>
          </a:p>
          <a:p>
            <a:r>
              <a:rPr lang="ru-RU" sz="7200" dirty="0" smtClean="0"/>
              <a:t>Белозерский Г. Н. </a:t>
            </a:r>
          </a:p>
          <a:p>
            <a:r>
              <a:rPr lang="ru-RU" sz="7200" dirty="0" smtClean="0"/>
              <a:t>Радиационная экология : учебное пособие.; допущено УМО по классическому университетскому образованию / Н. Г. Комарова. - 2-е изд., стер. - М. : Академия, 2008. - 384 с. - ("Высшее профессиональное образование")</a:t>
            </a:r>
          </a:p>
          <a:p>
            <a:r>
              <a:rPr lang="ru-RU" sz="7200" dirty="0" smtClean="0"/>
              <a:t>Аннотация: Изложены теоретические положения, необходимые для анализа экологических последствий работы ядерных реакторов атомных электростанций, функционирования ядерного топливного цикла, последствий испытания ядерного оружия и накопления радиоактивных отходов. Приведен анализ экологических последствий некоторых радиационных аварий. Даны современные представления о рисках (экологическом и радиационном), о коэффициентах риска и ущербе от различных видов деятельности. Рассмотрены научные основы оценки воздействия </a:t>
            </a:r>
            <a:r>
              <a:rPr lang="ru-RU" sz="7200" dirty="0" err="1" smtClean="0"/>
              <a:t>поллютантов</a:t>
            </a:r>
            <a:r>
              <a:rPr lang="ru-RU" sz="7200" dirty="0" smtClean="0"/>
              <a:t> на </a:t>
            </a:r>
            <a:r>
              <a:rPr lang="ru-RU" sz="7200" dirty="0" err="1" smtClean="0"/>
              <a:t>биоту</a:t>
            </a:r>
            <a:r>
              <a:rPr lang="ru-RU" sz="7200" dirty="0" smtClean="0"/>
              <a:t>, необходимые для решения экологических задач в случае загрязнения </a:t>
            </a:r>
            <a:r>
              <a:rPr lang="ru-RU" sz="7200" dirty="0" err="1" smtClean="0"/>
              <a:t>биоты</a:t>
            </a:r>
            <a:r>
              <a:rPr lang="ru-RU" sz="7200" dirty="0" smtClean="0"/>
              <a:t> радионуклидами.</a:t>
            </a:r>
          </a:p>
          <a:p>
            <a:r>
              <a:rPr lang="ru-RU" sz="7200" dirty="0" smtClean="0"/>
              <a:t> Экземпляры: всего:1 -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№2(1)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80831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76672"/>
            <a:ext cx="5410944" cy="564949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20.1я73</a:t>
            </a:r>
          </a:p>
          <a:p>
            <a:r>
              <a:rPr lang="ru-RU" sz="1800" dirty="0" smtClean="0"/>
              <a:t>Б 88</a:t>
            </a:r>
          </a:p>
          <a:p>
            <a:r>
              <a:rPr lang="ru-RU" sz="1800" dirty="0" smtClean="0"/>
              <a:t>Бродский А. К. </a:t>
            </a:r>
          </a:p>
          <a:p>
            <a:r>
              <a:rPr lang="ru-RU" sz="1800" dirty="0" smtClean="0"/>
              <a:t>Общая экология : учебник.; допущено УМО по классическому университетскому образованию / А. К. Бродский. - 2-е изд., стереотипное. - М. : Академия, 2008. - 256 с. - ("Высшее профессиональное образование")</a:t>
            </a:r>
          </a:p>
          <a:p>
            <a:r>
              <a:rPr lang="ru-RU" sz="1800" dirty="0" smtClean="0"/>
              <a:t>Аннотация: Дан углубленный анализ функционирования природных систем - от видовых популяций до комплекса видов экосистем различного уровня.</a:t>
            </a:r>
          </a:p>
          <a:p>
            <a:r>
              <a:rPr lang="ru-RU" sz="1800" dirty="0" smtClean="0"/>
              <a:t> Экземпляры: всего:1 - №3(1)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bibl2\Desktop\A._K._Brodskij__Obschaya_ekolog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29523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76672"/>
            <a:ext cx="4618856" cy="5649491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20.1</a:t>
            </a:r>
          </a:p>
          <a:p>
            <a:r>
              <a:rPr lang="ru-RU" sz="1800" dirty="0" smtClean="0"/>
              <a:t>В 39</a:t>
            </a:r>
          </a:p>
          <a:p>
            <a:r>
              <a:rPr lang="ru-RU" sz="1800" dirty="0" err="1" smtClean="0"/>
              <a:t>Ветошкин</a:t>
            </a:r>
            <a:r>
              <a:rPr lang="ru-RU" sz="1800" dirty="0" smtClean="0"/>
              <a:t> </a:t>
            </a:r>
            <a:r>
              <a:rPr lang="en-US" sz="1800" smtClean="0"/>
              <a:t> </a:t>
            </a:r>
            <a:r>
              <a:rPr lang="ru-RU" sz="1800" smtClean="0"/>
              <a:t>А</a:t>
            </a:r>
            <a:r>
              <a:rPr lang="ru-RU" sz="1800" dirty="0" smtClean="0"/>
              <a:t>. Г. </a:t>
            </a:r>
          </a:p>
          <a:p>
            <a:r>
              <a:rPr lang="ru-RU" sz="1800" dirty="0" smtClean="0"/>
              <a:t>Переработка промышленных и бытовых отходов (Технология и техника защиты литосферы) : учебное пособие-практикум / А. Г. </a:t>
            </a:r>
            <a:r>
              <a:rPr lang="ru-RU" sz="1800" dirty="0" err="1" smtClean="0"/>
              <a:t>Ветошкин</a:t>
            </a:r>
            <a:r>
              <a:rPr lang="ru-RU" sz="1800" dirty="0" smtClean="0"/>
              <a:t>. - М. : Издательство АСВ, 2015. - 400 с.</a:t>
            </a:r>
          </a:p>
          <a:p>
            <a:r>
              <a:rPr lang="ru-RU" sz="1800" dirty="0" smtClean="0"/>
              <a:t>Аннотация: В практикуме приведены технологические схемы установок, конструкции оборудования, технологические процессы и т.д. для защиты литосферы от крупнотоннажных отходов производства и потребления.</a:t>
            </a:r>
          </a:p>
          <a:p>
            <a:r>
              <a:rPr lang="ru-RU" sz="1800" dirty="0" smtClean="0"/>
              <a:t> Экземпляры: всего:2 -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122" name="Picture 2" descr="C:\Users\bibl2\Desktop\10174637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52839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2458616" cy="2376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404664"/>
            <a:ext cx="4978896" cy="5904696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26.22я73</a:t>
            </a:r>
          </a:p>
          <a:p>
            <a:r>
              <a:rPr lang="ru-RU" sz="3300" dirty="0" smtClean="0"/>
              <a:t>Г 46</a:t>
            </a:r>
          </a:p>
          <a:p>
            <a:r>
              <a:rPr lang="ru-RU" sz="3300" dirty="0" smtClean="0"/>
              <a:t>Гидрохимические показатели состояния окружающей среды : учебное пособие.; допущено УМО по образованию в области химической технологии и биотехнологии. - М. : ФОРУМ: ИНФРА-М, 2011. - 192 с. - (Высшее образование)</a:t>
            </a:r>
          </a:p>
          <a:p>
            <a:r>
              <a:rPr lang="ru-RU" sz="3300" dirty="0" smtClean="0"/>
              <a:t>Аннотация: Представлены сведения об экологическом нормировании, о классификации водных объектов, об общих и суммарных показателей их качества, об источниках поступления, формах миграции и трансформации, а также о принципах нормирования содержания неорганических и органических веществ в водных системах. настоящее издание книги подготовлено с учетом рекомендаций и запросов специалистов, накопленных за последние 5 лет.</a:t>
            </a:r>
          </a:p>
          <a:p>
            <a:r>
              <a:rPr lang="ru-RU" sz="3300" dirty="0" smtClean="0"/>
              <a:t> Экземпляры: всего:1 - </a:t>
            </a:r>
            <a:r>
              <a:rPr lang="ru-RU" sz="3300" dirty="0" err="1" smtClean="0"/>
              <a:t>аб</a:t>
            </a:r>
            <a:r>
              <a:rPr lang="ru-RU" sz="3300" dirty="0" smtClean="0"/>
              <a:t>.(1)</a:t>
            </a:r>
          </a:p>
          <a:p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16835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476672"/>
            <a:ext cx="5112568" cy="59766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20.1я73</a:t>
            </a:r>
          </a:p>
          <a:p>
            <a:r>
              <a:rPr lang="ru-RU" sz="1800" dirty="0" smtClean="0"/>
              <a:t>Д 53</a:t>
            </a:r>
          </a:p>
          <a:p>
            <a:r>
              <a:rPr lang="ru-RU" sz="1800" dirty="0" smtClean="0"/>
              <a:t>Дмитриев В. В. </a:t>
            </a:r>
          </a:p>
          <a:p>
            <a:r>
              <a:rPr lang="ru-RU" sz="1800" dirty="0" smtClean="0"/>
              <a:t>Прикладная экология : учебник.; допущен УМО по классическому университетскому образованию / В. В. Дмитриев, А. И. Жиров, А. Н. Ласточкин. - М. : Академия, 2008. - 608 с. - ("Высшее профессиональное образование")</a:t>
            </a:r>
          </a:p>
          <a:p>
            <a:r>
              <a:rPr lang="ru-RU" sz="1800" dirty="0" smtClean="0"/>
              <a:t>Аннотация: Изложены современные представления о содержании и структуре экологии человека, об общей цели, задачах и едином методе прикладных экологических исследований. </a:t>
            </a:r>
          </a:p>
          <a:p>
            <a:r>
              <a:rPr lang="ru-RU" sz="1800" dirty="0" smtClean="0"/>
              <a:t>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bibl2\Desktop\22051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24036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76672"/>
            <a:ext cx="5410944" cy="5649491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20.1я73</a:t>
            </a:r>
          </a:p>
          <a:p>
            <a:r>
              <a:rPr lang="ru-RU" sz="7200" dirty="0" smtClean="0"/>
              <a:t>Д 53</a:t>
            </a:r>
          </a:p>
          <a:p>
            <a:r>
              <a:rPr lang="ru-RU" sz="7200" dirty="0" err="1" smtClean="0"/>
              <a:t>Дмитренко</a:t>
            </a:r>
            <a:r>
              <a:rPr lang="ru-RU" sz="7200" dirty="0" smtClean="0"/>
              <a:t>  В. П. </a:t>
            </a:r>
          </a:p>
          <a:p>
            <a:r>
              <a:rPr lang="ru-RU" sz="7200" dirty="0" smtClean="0"/>
              <a:t>Экологический мониторинг </a:t>
            </a:r>
            <a:r>
              <a:rPr lang="ru-RU" sz="7200" dirty="0" err="1" smtClean="0"/>
              <a:t>техносферы</a:t>
            </a:r>
            <a:r>
              <a:rPr lang="ru-RU" sz="7200" dirty="0" smtClean="0"/>
              <a:t> : учебное пособие.; допущено УМО вузов по университетскому политехническому образованию / В. П. </a:t>
            </a:r>
            <a:r>
              <a:rPr lang="ru-RU" sz="7200" dirty="0" err="1" smtClean="0"/>
              <a:t>Дмитренко</a:t>
            </a:r>
            <a:r>
              <a:rPr lang="ru-RU" sz="7200" dirty="0" smtClean="0"/>
              <a:t>, Е. В. Сотникова, А. В. Черняев. - СПб. : Лань, 2012. - 368 с. - (Учебники для вузов. Специальная литература)</a:t>
            </a:r>
          </a:p>
          <a:p>
            <a:r>
              <a:rPr lang="ru-RU" sz="7200" dirty="0" smtClean="0"/>
              <a:t>Аннотация: Изложены материалы по методам контроля, используемым в экологическом мониторинге при оценке качества атмосферного воздуха, воды и почв. Цель учебного пособия - ознакомить студентов с организацией и методикой проведения наблюдений за уровнем загрязнения атмосферного воздуха, природных и сточных вод и различных почв, а также дать общее представление о мониторинге как многоцелевой информационной системе.</a:t>
            </a:r>
          </a:p>
          <a:p>
            <a:r>
              <a:rPr lang="ru-RU" sz="7200" dirty="0" smtClean="0"/>
              <a:t>Экземпляры: всего:12 -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.(8), ЧЗ №1(2),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№2(2).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Times New Roman"/>
              <a:cs typeface="Times New Roman"/>
            </a:endParaRPr>
          </a:p>
        </p:txBody>
      </p:sp>
      <p:pic>
        <p:nvPicPr>
          <p:cNvPr id="7170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88032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316</TotalTime>
  <Words>2636</Words>
  <Application>Microsoft Office PowerPoint</Application>
  <PresentationFormat>Экран (4:3)</PresentationFormat>
  <Paragraphs>234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Уважаемые читатели!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bibl2</cp:lastModifiedBy>
  <cp:revision>57</cp:revision>
  <dcterms:modified xsi:type="dcterms:W3CDTF">2019-03-26T02:19:16Z</dcterms:modified>
</cp:coreProperties>
</file>