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7" r:id="rId8"/>
    <p:sldId id="269" r:id="rId9"/>
    <p:sldId id="278" r:id="rId10"/>
    <p:sldId id="270" r:id="rId11"/>
    <p:sldId id="272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420" autoAdjust="0"/>
  </p:normalViewPr>
  <p:slideViewPr>
    <p:cSldViewPr>
      <p:cViewPr varScale="1">
        <p:scale>
          <a:sx n="106" d="100"/>
          <a:sy n="106" d="100"/>
        </p:scale>
        <p:origin x="-1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8AAF0-E354-444A-8222-C2FB488AC6F1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08D792-6FB4-4DFF-A229-9EDE0BCA51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08D792-6FB4-4DFF-A229-9EDE0BCA514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1020672"/>
            <a:ext cx="9144000" cy="353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304704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Экономика </a:t>
            </a:r>
            <a:endParaRPr kumimoji="0" lang="en-US" sz="9600" b="1" i="0" u="none" strike="noStrike" cap="none" normalizeH="0" baseline="0" dirty="0" smtClean="0">
              <a:ln>
                <a:noFill/>
              </a:ln>
              <a:solidFill>
                <a:srgbClr val="365F91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600" b="1" i="0" u="none" strike="noStrike" cap="none" normalizeH="0" baseline="0" dirty="0" smtClean="0">
                <a:ln>
                  <a:noFill/>
                </a:ln>
                <a:solidFill>
                  <a:srgbClr val="365F91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 техносфере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-gorod.ru/web/239/2399934/jpg/2399934_detai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48680"/>
            <a:ext cx="3410472" cy="450439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779912" y="620688"/>
          <a:ext cx="3641015" cy="4392488"/>
        </p:xfrm>
        <a:graphic>
          <a:graphicData uri="http://schemas.openxmlformats.org/drawingml/2006/table">
            <a:tbl>
              <a:tblPr/>
              <a:tblGrid>
                <a:gridCol w="576064"/>
                <a:gridCol w="3064951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31.1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О-64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Организация энергосбережения (</a:t>
                      </a:r>
                      <a:r>
                        <a:rPr lang="ru-RU" sz="1400" b="1" dirty="0" err="1">
                          <a:latin typeface="Arial CYR"/>
                          <a:ea typeface="Times New Roman"/>
                          <a:cs typeface="Times New Roman"/>
                        </a:rPr>
                        <a:t>энергоменеджмент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).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Решения ЗСМК-НКМК-НТМК-ЕВРАЗ : учебное пособие / под ред. В. В. Кондратьева. - М. : ИНФРА-М, 2016. - 108 с. - (Управление производством)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Издание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представляет методики и опыт развития современных систем управления энергосбережением - систем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энергоменеджмента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на промышленных предприятиях.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20 - аб.(16),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№2(2), №3(2)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avtoliteratura.ru/upload/images/product_cover/00/00/00/04/3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2903464" cy="437080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19873" y="620688"/>
          <a:ext cx="4464496" cy="4392488"/>
        </p:xfrm>
        <a:graphic>
          <a:graphicData uri="http://schemas.openxmlformats.org/drawingml/2006/table">
            <a:tbl>
              <a:tblPr/>
              <a:tblGrid>
                <a:gridCol w="710353"/>
                <a:gridCol w="3754143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 40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Экономика автомобильного транспорта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: учеб. пособие.; допущено УМО по образованию в области производственного менеджмента / А. Г.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Будрин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, Е. В.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Будрина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; ред. : Г. А. Кононова. - 3-е изд., стереотип. - М. : Академия, 2008. - 320 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Изложены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основы экономики автотранспортного предприятия: характеристика и состав имущественного комплекса, особенности управления персоналом, организация коммерческой и аналитической работы, экономическая оценка деятельности и методы развития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  <a:endParaRPr lang="ru-RU" sz="1400" b="0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10 - Аб.(8),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№2(1),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№1(1)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s://skidka-rostovnadonu.ru/images/prodacts/290/65734/65734752_ekonomika-i-upravlenie-v-energetike-uchebnik-dlya-magistrov-yuray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92696"/>
            <a:ext cx="2796576" cy="4392488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347864" y="764704"/>
          <a:ext cx="4680520" cy="4248472"/>
        </p:xfrm>
        <a:graphic>
          <a:graphicData uri="http://schemas.openxmlformats.org/drawingml/2006/table">
            <a:tbl>
              <a:tblPr/>
              <a:tblGrid>
                <a:gridCol w="731788"/>
                <a:gridCol w="3948732"/>
              </a:tblGrid>
              <a:tr h="42484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 40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Экономика и управление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в энергетике : учебник для магистров.; рекомендовано советом УМО по образованию в области менеджмента / ред.: Н. Г. Любимова, Е. С. Петровский. - М. : Юрайт, 2014. - 485 с. - (Серия: Магистр)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Представлены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состояние отрасли и перспективы технического развития, экономическая природа, состав и проблемы эффективного использования факторов энергетического производства,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технико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- экономические характеристики агрегатов, электростанций и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энергокомпаний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10 -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№3(10)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s://im0-tub-ru.yandex.net/i?id=871eb109b7ad3cef08ae1ea42d9c4199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3079885" cy="432048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63888" y="692696"/>
          <a:ext cx="3857039" cy="4226014"/>
        </p:xfrm>
        <a:graphic>
          <a:graphicData uri="http://schemas.openxmlformats.org/drawingml/2006/table">
            <a:tbl>
              <a:tblPr/>
              <a:tblGrid>
                <a:gridCol w="648072"/>
                <a:gridCol w="3208967"/>
              </a:tblGrid>
              <a:tr h="42260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Э40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Экономика энергетики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: учебник для вузов.; рекомендовано МО РФ / Н. Д.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Рогалёв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, А. Г. Зубкова, И. В.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Мастерова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; ред. Н. Д.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Рогалёв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. - М. : МЭИ, 2011. - 320 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Рассмотрены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основные вопросы экономики энергетики: издержки производства энергетической продукции, капитальные вложения в объекты энергохозяйства, вопросы организации труда и заработной платы, прибыль и рентабельность, управление инвестиционной деятельностью.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19 - аб.(13),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№2(2), №3(4)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mir-energetiki.ru/images/covers/rogal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2857500" cy="4400551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75856" y="764704"/>
          <a:ext cx="4145071" cy="4176464"/>
        </p:xfrm>
        <a:graphic>
          <a:graphicData uri="http://schemas.openxmlformats.org/drawingml/2006/table">
            <a:tbl>
              <a:tblPr/>
              <a:tblGrid>
                <a:gridCol w="648072"/>
                <a:gridCol w="3496999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 40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Экономика электроэнергетики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: учебник / А. В. Пилюгин [и др.]. - 3-е изд., стер. - Старый Оскол : ТНТ, 2016. - 360 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В учебнике рассмотрены</a:t>
                      </a:r>
                      <a:r>
                        <a:rPr lang="ru-RU" sz="14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основные вопросы экономики энергетики: издержки производства продукции, капитальные вложения в объекты энергохозяйства, прибыль и рентабельность, управление инвестиционной деятельностью.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15 -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№2(2),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аб.(11),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№3(2)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71500" algn="just" eaLnBrk="0" hangingPunct="0"/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just" eaLnBrk="0" hangingPunct="0"/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just" eaLnBrk="0" hangingPunct="0"/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Уважаемые читатели!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Библиотека ХТИ - филиала СФУ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вашему вниманию представляет обзор</a:t>
            </a:r>
            <a:endParaRPr lang="ru-RU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«Экономика в техносфере». 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Литература, представленная в данном обзоре, поможет расширить круг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знаний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общим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организации экономических отношений в техносфере,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принципах и методах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практического 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использования. В книгах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рассмотрены методики и опыт развития современных систем управления в различных сферах деятельности.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обзор включено 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библиографических описаний документов.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Хронологический охват обзора с 200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 по 201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Библиографическое описание составлено в соответствии с Межгосударственным стандартом ГОСТ 7.1-2003.  «Библиографическая запись. Библиографическое описание. Общие требования и правила составления».</a:t>
            </a:r>
          </a:p>
          <a:p>
            <a:pPr indent="571500" algn="ctr" eaLnBrk="0" hangingPunct="0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Обзор аннотирован, материал располагается в алфавите авторов и заглавий и адресован преподавателям, аспирантам, студентам в помощь учебной, научной деятельности.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-gorod.ru/web/237/2370320/jpg/2370320_detai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20688"/>
            <a:ext cx="2976227" cy="445478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63888" y="692696"/>
          <a:ext cx="4392488" cy="4416552"/>
        </p:xfrm>
        <a:graphic>
          <a:graphicData uri="http://schemas.openxmlformats.org/drawingml/2006/table">
            <a:tbl>
              <a:tblPr/>
              <a:tblGrid>
                <a:gridCol w="656035"/>
                <a:gridCol w="3736453"/>
              </a:tblGrid>
              <a:tr h="4392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65.2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/4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Б 94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 smtClean="0">
                          <a:latin typeface="Arial CYR"/>
                          <a:ea typeface="Times New Roman"/>
                          <a:cs typeface="Times New Roman"/>
                        </a:rPr>
                        <a:t>Бухалков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, М. И.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Организация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производства на предприятиях машиностроения : учебник.; допущено УМО по образованию в области производственного менеджмента / М. И.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Бухалков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. - М. : ИНФРА-М, 2012. - 511 с. - (Высшее образование)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Раскрыты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научные основы выбора рациональных форм и методов организации производства конкурентоспособной продукции, приведены методические рекомендации по экономическому обоснованию эффективности организационных проектов.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12 -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№1(3), №3(9)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bgshop.ru/imagehandler.ashx?filename=9753996.jpg&amp;width=2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76672"/>
            <a:ext cx="2981223" cy="4608512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91880" y="548680"/>
          <a:ext cx="3929047" cy="4464496"/>
        </p:xfrm>
        <a:graphic>
          <a:graphicData uri="http://schemas.openxmlformats.org/drawingml/2006/table">
            <a:tbl>
              <a:tblPr/>
              <a:tblGrid>
                <a:gridCol w="648072"/>
                <a:gridCol w="3280975"/>
              </a:tblGrid>
              <a:tr h="44644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Б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95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Бычков В.П.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Организация предпринимательской деятельности в сфере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автосервисных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услуг : учебное пособие.; допущено УМО по образованию в области производственного менеджмента / В. П. Бычков. - М. : ИНФРА-М, 2012. - 208 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Излагаются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основные положения по организации предпринимательской деятельности в сфере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автосервисных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услуг.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10 -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№3(10)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livelib.ru/boocover/1000685880/200/755f/V._P._Bychkov__Ekonomika_avtotransportnogo_predpriyat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764704"/>
            <a:ext cx="2793621" cy="417646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3848" y="836712"/>
          <a:ext cx="4217079" cy="4104456"/>
        </p:xfrm>
        <a:graphic>
          <a:graphicData uri="http://schemas.openxmlformats.org/drawingml/2006/table">
            <a:tbl>
              <a:tblPr/>
              <a:tblGrid>
                <a:gridCol w="648072"/>
                <a:gridCol w="3569007"/>
              </a:tblGrid>
              <a:tr h="4104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Б 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Бычков, В. П.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Экономика автотранспортного предприятия : учебник / В. П. Бычков. - М. : ИНФРА-М, 2015. - 384 с. - (Высшее образование: Бакалавриат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Аннотация: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книге излагаются основные положения по экономике автотранспортного предприятия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. Приводятся характеристики предприятия как субъекта рынка транспортных услуг, рассматриваются вопросы организации производства.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  <a:r>
                        <a:rPr lang="ru-RU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n-US" sz="1400" b="1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14 -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№2(2), №3(7),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аб.(5)аб.(5)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Бизнес-планирование в электроэнергети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Бизнес-планирование в электроэнергетик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data:image/jpeg;base64,/9j/4AAQSkZJRgABAQEAYABgAAD/2wBDAAICAgICAQICAgIDAgIDAwYEAwMDAwcFBQQGCAcJCAgHCAgJCg0LCQoMCggICw8LDA0ODg8OCQsQERAOEQ0ODg7/2wBDAQIDAwMDAwcEBAcOCQgJDg4ODg4ODg4ODg4ODg4ODg4ODg4ODg4ODg4ODg4ODg4ODg4ODg4ODg4ODg4ODg4ODg7/wgARCAD/ALIDASIAAhEBAxEB/8QAHAAAAAcBAQAAAAAAAAAAAAAAAAECAwQFBwYI/8QAGwEBAQEAAwEBAAAAAAAAAAAAAQACAwQFBgf/2gAMAwEAAhADEAAAAbBLS/k+BwIMCW0tVAhAI0yQQUukkU4aF2QYFBKkUFAqUECTOO7CiMU242Uvoadojlo1RClRFfbCcZdSTlIWcaX2yFOKAow2JNiMhrA6WSlgqrMrNuCmtKgcIvsb06tz9qtPPNjq2brT6+bRusFm1RAZtWqK1LWQjAMGQhXZ2aAKcQklNZqAHYNVAVMbWM488EEjSSQtLEklKpSABBwU060ulJU1RKUqhZU8lvcvX+Lo/e1tmq+RYWX0/wADkLocvRqLqZcQ26KAsI26hZEDBBwM0QUpuv2XFdO7L2/OuTOfV5BonA6zmOdIdDpY8/VT9JQWALzDpeJxZusDpZCXm6SHhTPd8R6F5XJLjpbLdyVpqfd8+vLl1rVUGcU2nLbLlaL24+dpfoKgbMWtU5TJSs6Ta6sBsNssCwrI/YXj3rjoA4AkmIbWk1jutualRpkQnmHGVWbLihJHEhBryBaVE0CXqWS0ZnQAGpp62v8A0jyKNXU8ly5JzpeBGztpvQfJ/TQNRzC//D/0bS6rpuI8Tzo3d5hszxZr4m92eDP1v5W/6Ki6j9Z+Wv6no2eziVmfZ85x450bKOB7em0B3r9jzdPurDzu9V5frjussWPQcj4X0HJdxjm5fnP3WhROfpPkuSRvPl/0l1OlC8v+ifKv6r8R13NbBx37T8ZzvN7l5v4uTt8/mWmHrB0wnrrWld+D9vC7/VWa4iq0UhPPtOkcPd8r7Bpo8318/wCO15rr781Xe+z/AEPMy5/SmfR8jJnNTL2ehx2Q+hEdXs+EdB9bt43jA2oGSE8ePyR0oTaUTzFLkRFt1k7k+t3RKafaaoE1rkyta1ZcJDfS0rKJjLKlRmCuBQCLo0V4R5s5SpgPx5lSIEwIU12FUiDaU7SJsWfmQhUSiekV7SGCaZ+LZrqhF6Kq5jMmlBKiYjy3mgOWJBDkJhSUd6PqsXoKKlPw5WVhc0wgN2aGr5LUilBkRDVIeWOBOmpfOcEE53QNx8fRk8jn0TRHGzgaxCLPnO64nAgLfyRRPBVEtE7TEBApsMxTakQlmyoU0GhLMGlqBEAdEShRGBRMvioQmhqoWERQGAv/xAAyEAAABQMDAgMHBAMBAAAAAAAAAQIDBAUGERITIRAUIjFBBxUWIzJCQwgXJDMgJjA1/9oACAEBAAEFAh59SGRkZIZIcdMjPTgZGRkZGeMjIz0wQ0jBDHiwQwMEMEOCHoMdOBghgYGAfl6cDJAuSwQwOR92S6ahz0M8gvq6cGMGQ1DJDUDGBx08jLksDAUPMY5MyQ29HksJ2JJwCZkOtLJbMnUkak58gR56+Q4NWCGCHhGOeSVrIeIwZeHPH3vFqhVSfDnxO/Z/byi1SJR5q34K4z0uluVVybSzpP5DIEeR9/rjK/EQNWeneRda5cXT3cUFLi4OZHwmbE0lMig5kZQ7qMO7jg5cfUciJrKXH091GHdRs93HHdRsnNiGnvIxkUuLk5cQd1GHeQ8fcf1Y58jLy+0eXTgH9QSOOnpjoXQgQwCyORkcDPPTkzXEmto7aVvLiS24/bSkunGlJjKiSm4vIPP+BGM8cjnr9mR6+XSF/wC1dfeyxLjxYs6JIel+xqpM01NwT3WTsy6pVXql/wBQhrp9W9QZj0xyMkMD7uRp6evn0bWbT8276/UITt01t2oyrurs2hLuasOVJ66K0/blSuisVWiZIeoL6THp5n5jSQT9IMx5Kt6LHn3xWqRbSLPrNt21GtCs2nDgeyp+xojdcpFl02oFTbRoEhCaNbdAoLFmUyPWadalDd9pcazkPsnaFKRcirPpkNm76fCpdw5450p8j+vUfTOTP6DFEnNU28SuOjux5d40mUJ19U2oNOXrGcuiPfEWNRpl4l8N0q4KE5ZzV7U+RUJPtAgCoXnT34Ma+KexdLV3R1ndFTp1Vrf2fYPyDzOiUJ6tKrdHlUSq0W3/AH4ik2rUKvLTZNQXeKrWl92zY1Qer7NjT5FYjWfVX7vnWpIptYmWnLi1p+2ZkenVC05dOtaq2RVaRRplmT4NJesWfHrr1lVBm4jtioN2xULRnUyDWLRm0Sj/AJARYFgn4782Duqxokk6uT8d6jpcbV7bqE+mjXW3F7T9Q9uSosOlUerlck+rw1N29OlpZqFwVNmZY11INz2Y3zcCY8m5loVfd6N/7xF7df6iavVWanaV+misW17QUbtA/J0NJKBkRN8YWRbhIRp0pwSU6jSWk+SIix5jCSNKU6kEWhRESSSkhpTpWRBCU6CSkj/IMjJBR+AjLCvqIyLpksmsiSakjWka28a0DUkEogryGSwfISPX8odZT3mwRl2yMbCAqOjOw3gmEZjstEILmagwURx448RKYzkJ+TUthu5uwhmisxYrNtmtcWn0tDtMtOmyWaitUJlaPduqqMHGWHaWoqwqjVInFt5kPuw4cbbE+S5Erm14a0+4yjZwcNqRiNunWoKP9o1pOLRz/n1x9Px8jRtXGSfgR9h1p2suPTbMp8PatyS+mmRa5UYtPjymnGzm1aG5IavO7+2S3rRVaYc+26XX2/ctdQt2r0CU5Ltare8H/aNJNxZQ9pFWemNld8btfiiPoKl0U2zZq+r9zmyPt6urbtc7gbVR3KFTJi3o06nyJ7hVShSnG5dMXO3KFb08iUq52Nxhj+IaWUqqhsLoUWoSZUCPO1UhmXD9/tnHMpjiGKs06h6+SUrbdcP4QokragHU9dwtSCMXARvWRVFIk3HMYjNOR1OOVmS1CFQkJgVdqRHckxqbB3f26hmXdOMk7UyE9mue/CZcW8/AcRIfZcS23UXDp9Yeluu6ZyUOvTPcyXnlUd9paLRdnz2oca6bpZqHxdVKuHbeqUVLciU7KWtyLcC1tO072irYO/O4USYl1VNBouWtIZxqcbPLW4SQTiCSsyNSTLVuBst182DYCmPkKSslkl00Gl4wtlaTzoNZ6my06TMzCyPKUEs9C9RatHAJCgbZJdWhJJP5RoSbiloI5CXPBuESSqrhSTrUhSzrLyY8aaqIZVlfeN1VxCJch2TP1hLhbefCnBv/AHJWZqItL2SB/wBridTW7kERuOYJCiwb5IM3CSROkaCCKjEapc2czJhO1eK5JZqcRCSWnVuIG62DUyYJGoN68Go+4UlBp1qHOVf2LVpbCOUk2kg2ela+FmklJJKUL20A206UpI22yI16UjSQPSSSLcU5/UFkSHVLSobK8chw9I5dcSgkkaEqGhSQ2skpPG22epoyI05No/QuAz5AzJJERuKDh/yCXw4lW2Wkk6iGpIM1LeS2aSwoYUFHgkatrYUPmtkTyTB6TRygK5dZ/p1aSIjcUa0pGtxYJkhshSDJtBo2y2jGlIQZNq3Mj5hjQFklMdH9PRSUmNoyLWvSeNSVpJrXqMt1YS0kv8DDJ+AyQY0NjaXjLqR88fPDm5ow9j54w+MPg0OYw6acc6VDAShShtqG0obI2BsECbLuNhI2EDUtA8K0Eejo959IMaNIQdLQlk6S2pv3KyTsunMRIK6KlD7EGItqbTaa1A0uJG4aSJaT6q4mjeR0U1k9RkRHoCjJUo1pSNS1Db1AkpIY/wCBoSY21ENTiQ4slGbhLGtwfOHzgpThJLJqSyCbSn/uaEqBsFnZUP/EACwRAAEDAgQFAQkAAAAAAAAAAAEAAhEDIQQFEjETIjBAURAVICUyQVBScYH/2gAIAQMBAT8B6cdjKlT3E9C3pb1t78dUdElxdATdTjCbqcYWQ82Yib2Kc1vhObB2TIk2WdECuz9J5a5ur6qlSqubLUZdZaR+S0nVIXDh4MJrNJJWQt+IN/qpaqlRx8FPZJhNpEFyzxg47J8KJuqdWq2zE0cp1KKPhGCpQMLC4k4WrxGi6o5zUpTy7o51UI+W69o4sGQ6FjXVcc4OqHZDDQN02k1iLGndcNv2mO0//8QAMREAAQQAAwUFBwUAAAAAAAAAAQACAxEEEiEFEBMgQRQjMDFRBgciUmGhwTJAU3Gx/9oACAECAQE/Af2FFUavwKVKiuI4lCR1UuI7dSoqiteWlSrwfJGZlriNTpGkeAzLloruV3Vq2eS7ld0nmPLpyRgOfRWUcSkI2UgxlLLGVkauGxFsYKyR3S4bKKkaGu039NwQ3Wuq8103xhghBITsjBdJ/DY3NS9pCI9lOI01H+rEtJsg9Pqo3ufE9zidFjpHxwRG/ML2HeZsBNfzfhRMLX8OvhWIlwrXBp0VRs+IBcR38YTXjg0UZzwy0lPmzNa0lbfGfZ7x/SxrBBG1nq37rs7nYd562tsRyxwQg9Avd8+QbPmr5vwFmDdFLFE74pE9wzNylcST1+6biXtFLtB9EZy7oppDMzI5T4Vs2W+iZgGsdYPW0/DYSVtSRWtmSYbZLHMw8dBxvzTtrlxvIn7Qc/zCbj3N/SF29/pyaIEnqr+qJI6rXkrdfKeW0d9768EarI5ZXLK5EUtVZ3a8l81q1YX/xABEEAABAgQDBAcFBQcDAwUAAAABAgMABBEhBRIxEyJBURAUMmFxgZEGI0KSoSAzNMHwFSRSYnKx0TBA4UPC0iVTdIPx/9oACAEBAAY/Ao7v9HX/AG+n+xHTaL9Hd028+i0X+xr063jWNTHH16LdClGwAqYaVMSzjCHB7sqFjHW+rudTzZdrS1a5f72hSmJV15CV5SpCeOXN/aFNPoLDqKZkOWIqK/nFc6fmEUKhXhvaxUfYuPsnp5dFoA5Q8kalsgekYc0hTqMridqsS5GROzCTX+NVRbkIVJZFddouiQzx22cb/LuifcVtpraK2bdGaAoSFEK8STSPaR7Z7YuPpck3H2xtUreCkq1/hHD+WJNyWl+qpQwtBJkhRLpQMrtPiHCnnGPNNSuzdmH1mV/dbgFCQKH4d4E91YPKKjo7jFD9k/vLfzR+Jb+aPxDfzRaab81RTrDfzR+Jb+aCest/NFplun9UfiWvmj8Sz80D95a9Yz7dnNzzR+Ka9Y/FNesfim/mj8W36xXrLdf6o/Et1/qj79v5o/FI+aLTLfzR+Ib+aPxDfzQeg/a06dOnT7Wn2K/aFBesZnJN9tPNbKgP7Qtvqru0QKrTslVSOZHCA85KPtsq7K1MqCT50haOrPBaE5lp2SqpHM8o2ypZ5LNK7QtKCfWEvrlXUMK7LqmlBKvA6dPD7WsUig+zpEl/8hvj/MInUS+LIXLSjsuqYkDLUKaqTQ5/rHtKsqC56fkFOWHYbbayX86xiDSMRVi7zaJfbMPIy9TRru23tPz8fax9udUvE1YOQ9KlFkJy2NaR7I4fMYjsWZliUDkn1eoeTVupz03aeMTXs67MsyGGpUFM9YAQ2KIqDm77w5KGZYmykA7SXXmQfOL/AGLRTo1i0covFIoOlDqe2hQUk63EdXmp0FrOlRSllKc1DUVoImJtyczvvy3V1ktpps+QHCP2fMTSTL2zZWkhS6aVPlE9NrmUl+bY2EwdkneRy7oRhLk0kyKEIQlGySCAnS+vAQ3Iz0wh9lBBrsxnVTmf9S3RhclNIK5d17KtNSKiMXmcLkHpaZkZxMuVOPqVW96DNGNOysi63Oyco25tDMLIqq+lYYn2kUxZlLa507Umyu70icf/AGcoYOjCyttXWT99Sv8AFX8o9m31MKEs7hnWJ4hxXvFkDKNbcTblE2l7D5h4/th6UQtl5XuUJzUJv3annHXMbYdxQzGIuSzWVwpyIQspzWIr2fqI9oGXsPfxUS5ZVJtomChWVdai3h9IxuVcJewWRbFauEZVmm7mHK8e2Uo1LdYxOSey4fR7LqMw40NqawqSXJLzJwPrBbD6j76tOf8AxHsexMtKdmpyZ2c+dooZvdlVNbXhqWksNfw1vZk+/dz7W/aG8bQfsadFB0CMOn30qUyw7mWEaxicrOMTKpacxQTKsoFdmOGusY62qWmES82GUNAJT2UUrW/GMakX8NLchMSwbl1obG1rwz300ibmP3zqLmFmWSyTbaU7VK0j2VkUszAakAnrtKb+VGUBN73Nb8hE/K4W7NSU1MYq5M7QUT7tVd2oOtxErhHtFKvvolJjbS7jB7VSSQb95jH3MQRPMNzymwx1NQztoRXjX9VjE5mTwsmdmXGxSZSC2ptH8VDrdX0j2hVJom5WdxGWbSlSaJyOJBFahVeIhjEVszToRhSZZVQKqWCDXXSMBdm231zMpiLk1NFIBqFAigv3wiaw7raU5TtBNuZjWvw3NB3faoImw1NMSaJZvaOrmCQAPKOpzam3CUBxDjSqpWk8YWhvE5SUmc2Vph9dFu+ET7IeYknJJWV8TBIofIRM4MZuVD7Msl9ThKslD5Ri0uzNS0wqQZS4rZEkOZtAm2sOYYMRkkziGUOrSVLtm0Gmton5NGISQMoEbRwqVkOfSlonMHUWpdconPMPqV7tKdQfOMOYmcQlBJTiSWp7P7mwrf8AXGMJlkTcvNM4kaSs00qrZv8A/kY3MmYYUjDHg28BmqonlaGcVenZRTbqW1JYSo7Tfpwp3w9OrmJWbbZoXkMqOZAPxXES007PyZ2ymkobSVZ9824d8SsirE5AvP5qb6t3KK3tCcMM7KLfMst+qSqgCeBtrGG4k4tpDM9MJZZSa5t40Cj3RiUxNzUslmRKUk73vlFNaIt3wJyZnZRwGnum1HPfjcR5dPtAlLbLzipKiGn1AIcPIwwtt5K3zKo6w025mQwofAnujryGZJcohwB5yaUMzNL5k98e2uNdYaEtPzIalUlW8vLlT9YxnKpldcGQAFrGRRqbGPap+bl5SX2cu04piUWNkB/LErNKmEvS85mfadKxoU6d1I9sn5hlE02hxKtipdNpvGPayVfW1h87icqlMsCrd3ARkr+uMeyfsq2/LzeLtuLdcTtBkRqrKT+tI9isLfbkpedRiG3fakz7tgVNB51+ke2bCJeXlixMJTmapV+43jzjBnUS8k42iWlguYKv3hHZ3R3RiGDyko1nm5ZrrE1tKlSb7tP1rHsyoKSodUYvXvEYNMdXkkMrnRleYUC45p24xjaLQGVyigpWegNhxjB3WS2iXR7QobZSLUbQ5QGJ9Mq973C3czrWcUdSpFcw50r/AHiWfbZkltIDdZkLG347v9PnHl07wB8RFrRpFaRTKmnhHZFtLRTKL62jQekCsG0UoDFkjS1orlAPOkWFPCLADygUSB4CKZRTlSK0FYG6LaW0ioSB5QPsHp1t0aikHeHrHaHrHaHrHaHrHaHrHaHrHaHrF4FbdHfFPPoHQ77sHf7ITHYSPKOwPSPux8sA7MekdhNPCDuj0hZU1QAfeD4fpDbWRmYbK1JBU2neoPCNmcPQlwD/ANhNOesD/wBNQo8AGUxMI/ZrSA0qhqlHMp5fymMOYbk2aK1pkFfeNi9u/wCsCsowP/qT/iJ9xDDQUlhRFGhE1sgBMOJyBx3stp4nxheIzOWYlNrvVvXlSGXG8oW4wutWtKK/V4yrTm8BSG5WamkMSuX3bmX/AKnAKMPSc1h7aU7Ok0hveU4ODiD48PEQ7JsHrKhdGTVY4EeUKBkn6g/wmFnvgvTbxYTok5K1VyPLx6MLZSkFuZcyOVHRJycvZ+ZfCR/TxhFPCF9XfDSq6KTb/MNhbqtt1i4Q3bs8IWjry1PhO8QAAd1H6pGbOSg+pjEF5l5S4SFFdvvXYwRtzqym1JVQqOm+2fyhNBalsukYwb/hVQqVnpR+Szim04efAxISEo2AyxdxaFlWe1rR7NhSMpzuVIOhUOY8I2064NmSAHOKa8xDRMi7NNrOR93MAhSqVOVOtO+JedVNLZkEJ906u+x3bBXOtAIk3GHFyuJNqPZFNmoXse/UQ3TDEuDKN9TKaq74CqaxNyoAzqb3CeChcRhCJjLtFvdWdUpV00FlRgr0q0uZSy6pxwsoKsoA1MMTD+0ecW4u+X0iRVLtvMoCwiVcCe1xUUmFVQvJWybJp+Z/tC23qONhgKzE67xrGGy/ZTnSpVHaDsqsYUhMo42xQluiD/C3+qwlTiVWb7SjDdWy0pyVSrusb/VUYFR3NlSupLRoP1SEe8+EdnSJ9xxQLaWFEhQqIZm5/Dlpl11S0jMFh1cB7DnVyTovRFR6oOkNqJQSlwKzNqr6p84XKzbFFFQVtUG3pElKTe0UqWRlQ6m6U1PaKRraH2ZtIzbFSeshNVKtTjoIW9Mtpd2ACU501p3/AE+sKpLKpW1Vw1/TzgpK0Zhqmt4S29KS8+xKzq1NlM0ULvwokQziLkuwg7F1BQ6/lzd43TDyZTC0YIykhtAW5VJUdSmmoiVlZmXyKl26MzCXMzRr2lVtfhQ6QrZCgUaZ8tM3hAdXu5pdaaaDxiVdW4HUIm8llZt1IJEMTi6L2rqzkPw5gSPrliYU1VtRzNBCTpv5Ykpsqcca2Kk2oMuZQtr3QqbJ+4el26k6e83vooQEZk58taCMVZC0oK5ZQzK0EYJgkokLalqU2b9UKJ8t7yhrranJgrWUprp5gRj+HqWlpqWWNig6kC/Ov5Qh+fYDf8K2e15cSYCFOFtK71yg+BjM4pYbXmyLQQRXgL8NRHvn1BgukOlP/RUbjNzHHwMVOIz9eNGz/wCMKTt3slezQH/tr9Yrvor8ez1gvbd1LDjgzBLVdRfQQ0lt+ZDKFAKWtumbnal/oPGCZWdnNglW6EOpBpTS4+sMbFDqkZdXKlZPfCFKlwV0umlIlHTLrKkpopDaSqkJKGH9ptiqmxUAMwN6+cNBDRUQpO6Gz8Kh/iJhlSFoP7SWpNUG6Qc0SKVMlxaXElSUy5JiZl5bCppSHXiuq2CBwpwrw5wZh7CnHiRQ/uhT+UHDD7Puy4mvdbValURXj2Yz7HagcWTmP+YSnbOvuS6rJVv7P1ibxB5CUzTzZ2qHEButRSsNTc2twTpZQ4w2EpWypvx5Hw9YK5XKhh2XQtKAkppUV0MAJXZOkIbdW08gJCKuDgKW79BrCUS+KzTTAFG0DEOyngNIPfWMquEFObNyMIGtBeLIyxv1MUzAd8Nth3eWoJF+doSlad/KDYc+EJcU3RJUQDS5I1gFGZVq9mFKShSk1oSBaKlCrV+HlrA2qVqJTmpThFMikn+mDuK9IslQryj4iO8R2cscK94hVknyjKEachH4b6QgZqV0hIN0mAALkwLVHCMytIyi1oyrEa18DSHVmi9ovOUAcbf4gEMJsuu+e9R0p/OfpCU7MEZcuav9Olv5BFGmqpzV4jig/wDZGYMgnKEjf4BQUK89L8+6F5EDeRl31VpYj84cfUkbx0rG8kpjLyjUIT3RXQQuhilaV4wRwI6EQefCEk8BBr6xQndOl9IJAKh4wUnd4x7y/IxqBEsi63m613RS+fj3ZhEuhLQbLSio6b2n+IL6Wtmduk5cnw0v60Tx5wpPV6+5KakJtXL/AOJ+aNQOd47QjtReM3ZTwEFYoawfh58Y3D5V1gcwbRrCPHpoV5e4WjSFmm7/AGhC++kUMUWmo4Kjswd0Qm0LtaNBGg9IqaRmIongIpztGRGvE8obMUSnP5dGkJJ5x+XKLRcRuK8jBqNYOU1R/aBFDpFFXRwMd0Ed/KFePRUxmV2eA6B8NOMZWk+ZjMpVTyi1BGojtCNPARZf0j7z6R94fSD728UTX8ouQI0zJi9vGL9mBWuzhVI843ozK7PARcxuDKOcbxJMWPrB3U+IgVR50i2WOyPSDn1PGN1BVF6JjeJV5wqgpCfDp3hFQcvjAzjdjdrSBrmEVX5AQBXKI5nv+yR3xehj/mKUEAE+EcI4Rv0oY4RqI1EaxQqsIuq3fGubwjsn0i+75RUOR95H3kduO2Y7RgoMceje3hzEcxFFXRwV0IHf0zJmH9kUJq3vUzGht9IK+vNKTvXFL00+Ljf0gqTisuBRRum9vPjDwcxJlzIFEEEEKpTv41+kKU3PNTC0uhOVviMtaxkXiLKDWlVWH9+dvIxiG1mk52VUZ3wNrr/xDrjMxmfDgAbzg23eXiY3V18Y30U7xFj0pPPo49FRumMrqajnGuZvgeUN0vFzG6i3MxvqzRYf6NxG4sjxjeRXwhJGoMXsnlzizNo7SY+GL5Y3RSLmnhFh/r3EbppGsf/EACcQAQACAgICAgICAwEBAAAAAAEAESExQVFhcYGREKGx8cHR8OEw/9oACAEBAAE/IcEuFhLO4ssp2SnZPJPJFXMsNUlpeXe2FJSVlJSJtAAH4UmL5CD6ZTzPdAY8fir1PFPFG6PoIFuIoJo1ZBfFTwSnUp1KdQhcIBTEa9Tw/qI/wSzZKGlJjpGKjJU81e5Z3HouU9qPEA2a7YgxGIl2Y+ppUeko7ljKGVCp5pTgWNUHE8rSh1L8kbeGxfzLf+k94UKy75niXyswPOZnjZugLZZ39w7dX3TdMp2d/Tt3NcmrqPQJcAF5/O/iO+K2KQLPQ+5aICtsGsCzghPA5IAsiWQONMzyZg0UTwTxT0JRNi+X/MxaZenGGJ29wsTpmUVNC4wSxTtUECqLHDRF6CAszoHTLwxUzyWD8xmrWvwfgzqDFUjNo2UsTQAwD1KuzWmCm7TpzM9uuHDUe5YWjqwpxEH7SAcRDF8EGrHp7mSaj22RPAlY1D0pHbozZUmUr9QWrPaRVlDF1cjOD8lzmA1H40omTicowNBHiglbdEgWzxljqReBBKDGv+eb+xnXR7lO5ipMBoILJRKUV5mzUHh9Tnr6lXgP1C6ar1Nbm/CeiCe00Soo3Uvq/wARu7gnl9RKMYZSknFQA5gWLW5foido+4PBdxd6pl6ZIIwzMrLaoMe5RCqABm5lcQZudFsNg9hpsCx5Y/pKtl1So3LCsQF0isPLBT2MGXTjWfcrvrmS1aW+GfGYKxuN8sWrWGXnqAbLZtK5lkDRK/vheeay/ZEpfzK2tXib6S7Jsm+FeGYcBJFQ50CQHNeHslb8ToQC8t/1H/YKVKCnhLvRCsX2EuLsvHLuLoVba6swZqlypaGiFi+STiyuJvQKPDjlNgX3AxivqNdblV5T9CyW8LzLMOPH4s2cswKxTyZm6auo5GgJRQ8QUauYNUBoljnySxn2LxWgsEGnGIBxzORupW12U5h5uqxRCAMmHvmY0j6lNUKrDkzDxlR0msyN18SxdVmmiP8AzzNNfqXfHXMd4hzSZD6je2zUpVMUwTBM9fgFD8XY05YmkxXEESM10HFjZ8QjtHRUsiKzzmI3U0mlhO+dkxe3jUZ3oy6EyKM8onT24YBXTDDAeVdDhzOb7VONdRjktG4cHm3me8bPoKyxZj0KWYgaVl42ywHMjV3BBf8ABTE2iGgLxbGRn1mU+LaotZ3vEFvsvfCppBqnEdz3GRKj4aYpr1MqhmWnG4N+4HXDX5CuM5YarMVeZVsjQspMWh+4f80GNi8wav3LppeH4noNbgIZlWTJ40cK1LzIRFGDpvO5dUhC9/gKzRBXOK2byCdDrcULoQuQMNL7h4qUbmRmgzFLdtXsSiY91+EWdQs7QadEEzYwdGcQ+aVs1Dure/EO+0CLlQqUM1ghmIxkO9cJ8PU/xnfxAorqf4yor9wzhtTuVbDVeY64h4EC/TvrzEb7Z6KvHqZy7BRZhTrfkgeXoLSVed46qLQQ+XVvaxWa3LSU3mb9sTqpq2+uV2G5pvmbFcZ8yzprHd6ZdQM+hYtWMV4aeYJTCZdBvHFrA79x4cn2QB6s81MN8fWwZUxv6YbQ+C7IDH/cQ17WKVCSmDapqTnVVEby7xHfFF3wdgV4xGHolVxpXbuuJf8AUngRJydG656ju8Jfy1UDGGOn4AA4iGRFw3DvDp8RmaILGLDQzj55lUv7waVzhphiDZblZXkWeMx6F5ugTrvxCm+SAlTAujNVCdGXlJtvwV1MO/hlGD7plIPVG4FV4S+7x4jdhFmKG4rKefeBveWwbwbXtUHDXba/K+4T6+K1mmt7znuLBUnwrRizJdxVBikYq6+olkZ0pqXHjjLHeZ8AE4roC/mGOMF3MFbhqlQ5QuegML1jo7X5cR0/Lgl1mqVEA6CpSqhEzZuaAut1NitqrX1MHAcAx6g6hBhWmbNq07EpQDjkvmIBFXeo1Zgd2biS2KWpiWZcGwbYTE8RUWAjsKXFsvM0lzY09aJ29wtFp1MFPLAxbT9hGP6PxTs+55D7gbD7lBk+4xwTHmCGFjDeopWz7mCpabhUpihrAtYTGsNCd80mhf6i7rrdYe/8ZdQW9FYNMOVZdJyZ3Etr+ZoLt9MZWXHKWIBG9Z3H9Mp6YVLVrDjnENJO6rHsPaYIfppAHWmtZso+mcQ0Exhm1w6Pov4lF8zlIU5fcU3yLm4MFvCTJCtUN+YyryVvWDLP/RCo7cLwz2HpRUIVkuhTuwdMeoJlRatgF9QxpY7ZthylC5e8wGDAAOc404QpHFQ8ZH1Lu2o9KFoGBurvDkgATG6SkeTIGNm7lXDg3s0gc7W9V4hNiBipGc2mMqaXhTVGnEbtGogaeYarCeY2udWR9MNC3n/pKcYj9dSznwVVPa6eiUqk6DN3Dawa+lvBOqrOnUq+cAK8GaltQyS/d4YDQiIAZbeXT7gw0ps7+HiEuPj7xqAwl12vjb+TE4lttFLbF7zeY194D3YFQDuBz1thz5NG8y8lMVk6AG7OeJfbuW+ilVfApummWOKLbCnhXg+2cOdCYtjtgcUXGWFJOw/YR3CE7hLqqHyMB4pF4wMHlxMO2mei7C9UwNDWwV6Q88+5yki4FzZnbBGmXcGAvGpcASnyQ8g9194zLjKYcgVcYMPb+AYjBQ0byZ6lLhtTNzQPoc3fdt2WUzWuMb/y8y8iOBdeDqDdy2wDnJ/MXnrdjBWurr1NABlR9z0xCw3TUTA535DKf2V+xdvK9lO2tVKwX82xUL4D4mfTwRV8iN4z1zFN+qkjiXd3t/4mfW7kV9S4kvDNolhSV0X2bISqaJLUcCnz8Zlg8WeMxBzrmpgZrVmhAU3iquBOkP3msSiKoe0RlVpos0naEYXWn/kzbcVYZYVleks+O5hOHFYKhjgD6uHAxrF7Df8AL4mQIMaNQcCs8XZnsl4TRBajdNX71MzLDkSu/U7tSUOWMn4kn20aoDwzuCepJpC9IqkzTBsYU2sdWkY4h4bKCtkwUpHWfOMxR54f9A81KCWGDMUps+TMyA7OCy2xnOBQGbxAC05oS/Bf+X3MZVo1FLx7H4xeXWCWhgqsbuYZXenix3eWjMOtUbK1mvjYatw+XU8QAr/zEzj7pQ2uJXjAQF1BYXHfuUxgwHbTfP1zqFQoQMBui9OICmHHLbLzqv5Qv+AVb8+MUfFZlRnB4t4VzS3jg8RanXdlobK8WdYIlVtCgXKPL2Mfhc/PbqQrhxoD6o+hLVDZqThxariURRDpgOZuf1sQ5OAKpHN8IkaGnOBQVvFFVHF+BTxBHpKVEBJpRbaOiDI+vAtHiUSvfqPiqgLjVVOJkAFYm4hLsUqWf6EtnwSDuzqxtcCxtEi1T9srMUq1qg285MeY12wzOgbx3qCcdwqcGF+KmVUD2y4JhrKLvR8XHMp7jRiIsWtYLzxM2vcXKghyVh4x0NMF4sTwaCjcBZpeKmVo48kBITWYybui5JRKqzbwQWnEfBwV1MPVA3Hpht48aZkJ3vnweJ5DEOmFq5Z/A2PXhglNwQWVYeCdeGFkKHKcDRfJyGBURFpflCNlRVnarZircK2//F/ZhSQZqdCMr6qPtCR1CUuLhj6f7ny8NnzRf0RA15hLIAXeGOZzJXCtiMgHOXcQwljjz6itjQ/95hE4tHs3PIfc+Pn+JQDyiiubnyx+1HI48R+WU/DcdGxiooO4OalHzO1wwCj0oSCxDIa9v6J1huTZew69W+72suWIybAK1dZfE7RZJI8oWr8l1tYrY7LtU2Z/bSj/AFjjg/Erqsua5hC33UHvaVTSWbKbcKh+Ud+orTym35/xLJfRDdcxl2iZKrfLmZQF6WMTcZK6Y0ykpGSB05iwNbqNF1vdR7qhAs1P6qf0yXwAPEca3xx1TdulRsrUCAF4Ly/97l1ddwjaj0Mq+/1AGof4xS9v0QqDPbDMT55idcZAwaluOmD8cuWh3pjoBg/wIEsyhHS4QjzP4OUoIIOhPUUzgGF/M2AwF6GaIwYk/tp/YQZyTNxNNO8J534YY7q1RmWjE6ogWIFOniJissNFh5QUVjcF6hFLF3qUa6RfEer5vhlJaE9eX0T9hE2vepUf05Eyz45Blm/cxcg+p/QoFo2VbuZK/RTF/tsq/tsIQDBw/kFYNczWxdgosSW2huPKx5QRUFsImsv4UFgqeY+KPdFfmiVCFtV3mhe6p6Zyh5e4rMOE6ldprtOkk3EKdJKxKv8AhPwT5mAwFgu5cYfJHhCj+wQyzfK82Bf3DnX1PMl+88vwM1xxknljws4P9dLeWNHqlm7iXMu7+H7hSiQp5S8j/mVjnq7a/gPbcMN8Y46K8zXjPpQCoPEwMc8OatlgzeqFINC8tfDAzMxVgHPxP+RiEl+EAxBVvKfBlRYCrLLyqjHV8TqDqdpQa9vpx+P4npDMuhvBM3L4jqA7eqOeDwJjbMBAsOodhJ1qG6z+BggmElOpReiUdSj2+ZUo6/OfG/GJwQ6ipqdykt5BzCPlhypgwdJXYmDv94jznrctakmQ0xbGR3R25lf/AGIxMyCzm1n/2gAMAwEAAgADAAAAEAe9IcPsFLVeAMnM9OXOzKG4DHMDjeNNAGZtM2KjKmDqrJKnwVwK/T0k8AGdPBCCzh6tuzLhALDKn8TJk0cEgO5jcaKHePndDxYkjcawz22uvYFmzsHg1m7bjOUhYirk4+53cIXjiDPnsGpFstwdPJTOnrgHMm6YRYg4aqlljYGIpgCgvwz6DgCnu8yEgsslzP/EACYRAAMAAgEEAgEFAQAAAAAAAAABERAhMSBBUWFxgaGRscHR8OH/2gAIAQMBAT8QSNUcNGujRrEZ0cG+IbmZTRxmGznBSoXhZuZmdEhsrHikhVSoaTCL0rQ08NGsHJ0JJsm4QRERCDSIiKjUxVjsbPQsds9sVDv5PJyAloy0Vj5e2h2prfhC/wCga5pr0h1pJLw+aNrvZv6Q1KbS2Q7ceP8AcHs/gl7gkQ8r3JuvMNi1NfogqTx+Dgb7Wx/Lex33T8arLVrwv2/kVN3n7+hiSl4Z/ov+jSijOWzwh74ZpfYxpX8mPaa6c1+ab1+i4KO2kTiWvqGss7Qb9Ke9/kvRbhti30RiRcR4Q2bFGdytFOMdisUETeKbHyRleKoc9BrFHybJhw4K+pNY/8QAJxEAAwABAwIGAwEBAAAAAAAAAAERITFBURBhcZGhseHwgcHxINH/2gAIAQIBAT8Q0Mf4hP8ATU6bdM8htWCPrOqTo3RUEgdiKyfciSyojbaXl8kaKECYTgSGSFpZUG3AoJ8HcdKx6iyVQWSZk0qSSWpJrt/BxvCNMlHCmWzwH0xN32HW60gn9u6LuErzsWFWkVWlV9vwONjt7DwxPJewqaDEvHVRNLrfTIkjlrnqKaLL/Q3tpqafwaE5nH7HyKyDc7LeajSxZn7RI9CtqK9DyVxRjOWjOjberF3GuodbDG2tRlvJGL8SK47IytJjbllKGOxMpvB2bpCFupWPVjBYgRTL58RO2WV5ecsdj1pMuvbvmCIitEtVq3NyOLPCxlv/AINxqN6NPR8PxP4HwPpoNJegzYPExx3GSVOUcpduHNqIidhryvsJbuYF4wT/ALb8bXfMa/DtchEnlfv+vMZpXH44j+4G3YMrx4Pu+ArtlDMigQNDHoP4S3sKzCWhNcTUdFFety/r7GZvBVG5N7sYyee/kPcnn8Gzn5+DsPv4KKrUVb6HjsFW7BdgNs71l06UqNBKDwi1CozQuWKtiULCuCtulwLkSiRkzTJXsJvcepEJlaLgVvBMJCdshgqdBt1NFKb5JRyQ5LptOjzqVlbkTof/xAAnEAEBAAICAgIBBAMBAQAAAAABEQAhMUFRYXGBkaGx0fAQweHxMP/aAAgBAQABPxA6IHzm3mB3vnIJQ+XPU/OEApLRyP8AJn/uZ6uNjXEth+so/GwnwfTnwZAanoMRU2+/8WzP7TNX/MgDlyxFcn+n+Ivf2UzkFfnI9r7MZbxTnY1lKx/OV7fbnuflzh5fbjkS+tuIdB5JmvinblyxPThaz585unvCFA563+YuQhecUzTN5RP3f4gwkE16Yg0ZZfGF1iagPKTFxvwbuCBzeBMS3E83Ksp85LfVYFp05wYRq/nEDNr1cVsF7xtkkxYT8nNzvA8OR+7TGYzME/iMAQ2oDksW284OYDzvI/7YuBfuMgBXoTWeZPgZF3bA0keVcYiA+WRjAXzayRE0rQSegc0pgX1tRQmEFHXGKOgJDZWjEdpsHZlIg7/2xvB1Rkb1guPReo1pWz0xcOA0gON74usEQozWuIWt9YilewYBw1aXXZcFVO/SmnPAHyGMm5yZvTn8YbKc54IceozjWbE2jZxg5NvGfoSvOVC1NsbVmK6PjCFNCHu4lYzHgR9qGLW+04X4CRKN1bdycsldrR2FAW4GyUME9QC8RzUBNjCQ6inZTosjyz+g2ypeGqFUQQ2WSjhGWDQF1kglC+Qdaxff2d5Y0dJgEV2fLF3genWEx0hSaxbYP8mDJrsmDjbPqG18Y0Ng9P4wcq+SdmIpvAUyt1NDJgGGdMX7xvCYaaMoBHVEcUBUIET7yvRNADWLqqVB1iGkIgITghztLzvwpiQH8LgMT8GbI/JGdgfcY9sc0LgQ1gAzjmPj/ObDSpQR3xessUJy1X1lRwSw6zZrTwz4DdYB8DbrKtIJEOMdQBrcOfeBxowADFNBgLh42nLKAC4WNZXzfIUwY6PsxFvAOjGEhXsybA8TWI8HkmS9zpgyaD4iuL8V/Vg0HlE5w8sJE+MoiOXZMtyB4ZxhpBwgoS+MQMAOWMoro4ULNpwWoCaXm4yuHtOcNl4pejLDUdGbKAOpOgA2q6Azc/SQJIIq6C1dGIWKfqPgpbAJu4eBSSuE5hUBbGYxHU8pVVx3APeBgtOMdwsojo0luW+WDYWDqbKU2ZqePjEghXTCzQ3edmJiPDpx2a+jhdXw4uBxpXrAOacLnoYUF0MYhafoYQKXmnnKg86Grl3ABd/GDUa+OHJFvGmP+sKJ9l4evGHprtLlQkbrg0IIQBbQo6u91PYHlVdlh0kMjA3WUjOY6dUos1dDoXku5mru76FvjCjur/Bd8JNBNwyQsffoco7OnFfbEExQIJ8n/eIicrQSfrjrO+d6cWFUtH74PsuRM73pyM9dfnFR2q6xOoVyrvKop8i6wqnaid7wAxEV86yRoHGebkJZPOBYQFAFxowGOs5c1J7AG4lQ1oy+bxJbsKqGieVycZBHxUg6oaci4fWIeIs2McOnI4/RYg6Q58ivJ2uOvECQZQVK2bW6cQWuTZpLxliIuBVNua76dg6wDmG68TALlgzR4FV5PGcjyI+b1hsIeV1no/XDo5duUmyYpUZcOXv6LioHmjNBtgbQ+8Rhia9EJkiYShiQ3pAMJINyVden+RGl90+Npd84HqI+unJCOHjOsGrZmSJXE3FqlHNpnmaCplgqtMbUtfLWchWVoAEq/JYeDZrGxYw4Dl4+yvTG8iiK250weoqgabV5aV810VIRSwFUuiTGXmpWlTkxzKq3KVwmkQSecN57YrkDvrjKXUI2cmlylx3tOu8npd+MgSYzWYhIEBPveaDySvzgHFEzsCg1sQe8k/FUAqKOIgi6YSEJZvoIsEGhKjw4UCAcQsNFKB5uUq+9qRcKOt346ya3LSiTRWPKBRApi9zL1SqMQdNNhHbHaLIAO4CrCuXOh4BqeIQ1QFhW55CcYsoU3RCimtxYogATpcFxMORLRaajrW3yzjSh2EFZOP4cSWFqBgQLSIvHbCd1/wCcUDV0DAH4MeH985Pk/GVFoy2Z4n7QUIqwAYmmpVvaBCmgG0UCtnqUzvEV6Uv1hqtFxSgGDyJRCjcfp4qnBoi1ujt4w/DT6YA2AiVEXnA83XC7ZUkAQS7xxsN+KFSgQGwF6HpNOw5KpZEIGgYMj6ghF6RpZwL0eZnXITGkWATWwAOxFNcCOG2tOsP4YGmWFaljAhdGTavx0+L/AHNzciiEvP6WncFWhl4XE0YDEBDEhBrcss/4oEdhGkGzWcAmj7JGHqRbHLWAZT2mOmQNAJtEjSxU+xVCC3IP6Of8CjfBe8eU9eB1MsCeTcNCXVKBAJQQ+GpSXewIlgQmkN3vA3NmbMbxoPKNDLNfdkBYilAbadYh+LytucDAtJy4mNzHCkxKDSo1kPLOb3A7ISCMBozNPwZgPSLqiEIMc6AWQlIYOpA0RgTOBGAEYrtwvxHOSBX9CAPTR075xK2y5kA30OFTC0MzhkbEAoQTFmFfSqjgIenS510cYIjgTfVOsuVlSvCHmLu0+sU4piUJtpVwiPDk8Wu2rl0tJwz8hipkyElVy9NOXOD+rz/h4woIZ0D4S4yO+BA+gwYDgFInd535xxT6lCpwl53hgkESavOmvnExLxAh98NfORJggCeyRfnE8Btgp5Hz1TkwhhpUkpV372OIFK9G2cvv3grAOsl804V8u/zgUZAiScxmuOphJqhVDewtf+YCncpBe9B/XGjHTh5KBHnAYJAcI7hv44xcJNVKXyE043oHEgcnsmt8YIqTQOV1rX14zlys/OAY/sf+Kmm+mbv9TLbVPDNhPR0zbwCcN6uIShNK+j6y8bp4Yd9iUnrnGhT2B5HeGTMfkN8+/wBMMujDpE+cNB5MfzzzmhZIPYfeEZwp4P1wLQRL2e8PY4CErYZHSBHPWXCBYQbfHzkJSFU4DmGEQCpjZnbg5JwAX4ecDEHaOMEKQ+HBWjyWM6AkTQ+Zzq0q8f6JPpxLDv0t9dces4k9PBTk4xQrRDo9ccvHoxEQEamS88YJh4RqmnrvNiNDbNTZXawWcLvWDgikoEi/nA165p6wm7SaX04AILa5+MD2mTAMi47YCy65nKi/bMg7LvaT+RqUQrinCpspt89848lBodxnd953wlAO0lJ5QDTNUyKSrdC0lga5yYCjNaD3HgC3bjNpxE9tAHmyTdnPGScGEZAgnggwIqZvc+IA2abB9hBjYPgzlUAYHKQ8nA81JARjwTLB1Z8bXX39c+cEfQpOOaTwO55wKEeCeP7+MQnaSBXgh78Ux02LR1TeIhaMgI87pVPGDhDCHCdHzzkThFzS6CTVC694ywWgW6KlBSKate0xFxpUDcUShCPQMT0lnTYgHGtmh84enuGKZ4QJXV10LAgnb1iIkJNTy1mzjSkEEoUfD625dkIU1RB7WH3mxW6IBd0EQEQdvFR7sD0tlVQBpCGKuBbN0UxFMWitMMAI8oNM1zUaCKJITWNNfPAAE6EccLZ6vUpAAsVIMHkB14C8tTU2WzJzpoGkRSJyJNK5rinryXw/PeTAqI7A9ZqKO1lKVvd2zQFMvekRAaW/we2NeLK2PWEQHqT3gs9741oDoFAJ4Dg2FiYBKoEKQ08srpabRnZTQBunvIOfKQDgDICgQJAoYU9KqWTXhqN7wSlstFRuYShIcHrFeD71lTeFhCW8BvugVAgUhovh6ClRnE+F2NPCtnOHaybSIaIodPnDWy4Ak0EWwjtbsM3Mn7hdig+oO/POF22l1PwDYIiwrm2M1SoqUQgkSg6F2PvqJL72RNEoXGAV1woEuZVEBEYfp6DrtRi3YHfRQj3yDVau+5ixVuAXUxp79hcEWh2gOJ2CUhfIEtX4dbgrWJ3dNfcASnHZiH/SrM0cLENA9ZJ/eMwNjjfQgneWIcclkGJO146esaCmbBQBTQNgiDdm8mNtQCFXgAwvnWGnG3A6Wx7byOBWBQhaJHRbaqIN8Y46FikeomW5KoRD0APHiNexdEsApwgm8CNarg5mEwn64wU3AL8YAVJWyjUi07LycsIkAMVPjQMX7GU2gBtlA5gHKqzNhEIGqgAaaK1FCWEoSAtSNgw3eR00XpwIWmCHVAiTBFKXnQhkVO4LFOyHS/c8CXg0eXOQctqOXTghqkGkQFZSZCX6AhbK+gechLQU5oyCbRGd8DDHs9oUaFgdCljg+kK2wwYOq71smNAghRzSDaSQWGTXvTwRZVlaed/GKiFACZDTQ3kbJwYCtGm3gNsfVcCQheKU1sToNNLiLGX5yiqJCWM2IAnba7aqAwEVCd0UxKzY5sgFgrkpmwg1/gJh7gk1rBW/0U0Uxeyo+8CzQCeyAWnYp7wGtzUuA3OgkjrWDaVlbvRoNVS7wg15JKMNegxGnMGYQ+YooKqBQmsSQJigxBnn8ZWHyuoXAKQcNsA9GkaAEIAABkMttq83RCPjA8KVDhxv1sE8YNADgJ1wh977wFuIHajrfO3OaQasX3J/v3hYMhB0poWvXWThDYV/IIXC2WHGWibCFbrA7xmDISaMnog7xFptiDgNzixDRREzQXhIpwtlKzU9ZPl8qEUCC3Ryqaxk2OSLEvkU9KXnN6ANKYi7UiHRkTNkYgtql2S3AjG6Pb+8uI1PBTh3tjvvF4zqkPQ09j3hEcAIF+udnJxmpnCQZPfrjv8ATEK0DkpNbhikui8jhL/ecBNAStL+mORCgOsqT7xgYdlfn7P1yMtqJTe38YgKhgC3BD557xRVwfB+jgZtWXUXWrOcSxVoR66nn4y2WSCib7T1DNc+sTbMEk9pYWE3QWEUkpwMIHZBqyAUSs14reiKSiGyVcFEKC/Iu0aQdpY42vu6OGmnsTtNYJ9bkMIIgt3okrTl5oGNCdgvl4PlWEkn72MEAbJ2ReD2+XjGZNa1nxeD6uF6ftMcVXbkRuIku3PtxrEwDIU4ON4JuAX0fbh+8/8AKYZN0TP79YpCjk8nH6LgbEqL3kJ4yKTuTp16yk1ogn2ANe8U2oCj8rbPvKvKSFfoNxGd9YdEj/3InHEQH9+8lcDwERErsIm9drAVCAUkBK3H4ZXAZgkkdHAXCnBKaYbAx5QxNpsuiViY0WChpxWXx3zx7mvf1nHgCvs4+NXsd/Mx3lJTo7jgCU2DVDw8BiPoTKu1J3rIsy4p+V4ed+8jii+kE2/71jtVSuKeoX74abafKzG0Gojrr+c1z7rke15uJQqBOk+XA4EM3y5fWc8BTw6HNzV+ns8YCZW4/RxRdPXP84tFOlP5yeYWjbvssTjjeSsAfYum+MD38Wus8H9j1kNWqz39Z41YBfbjwATwB8YgdBAKHxPOsAWaF0u9q+/2YiS9AAD7lyBM8oVMSQ1PfLxS0De1r9clLShGup+cBqg2W3G1DoE/LEypeQDFdr0lH0+cKcV19o14XHXDP2HOKoXT17w06uo19XBwUeV6wULto0T28+OMY6ziumB+28OjyayZ5b/jGRbycPlcCNkOvWQtAQ0L0943CPPl8vvFBhf6H1l7RjKDxw5PUDyHFG/oMlI5gpvy/WOREt2K/wAZLs+mf+By5DgNPwyIrNj7ld5SUV4K/tzkgEWG7+cfEnztDNRyqun/ALhSsKb+yf6y35bho3b+MCa+4LUypZBB/R9+sJNZb2+3NfE4Wp/GFQS93OIrHykn/cXVnXDs84HPm8Ab47wTtYiIKezJxU6Rf1yuACQXQnh8b/XLTypk/rgjVXx/u1k/whAfRrDFaRhtuTZaBnf+Ibn484zKmwbD6xQGHgTzeMdyGiCTzgUo7BRPWJAYFvaxrvnHqyeEnyuBLBSNoeZvAQrqt+s6u7J/TIzhz51lFOkjgqW3PROvxmuK9ser8X84C0621t7ZcO5OjH7M5wifeoP+s2v7Z/GREgdS38YERojVJ9ZuP7P8Z0fsfxi7XhSAH9Mh2BiA88bn6feOxfSRE44TjxnEYuwM+rME4X+3jI3BdLQ/OsAC7RN6Gjh4Zi4ATwv5y238L/OD+XzMhdn6z/yTDEw0JXj+cK7T5TP/AEcYNbwG/kYTYW98fx84pZGh+DgHjZL84/JVwDsznjbwby8FZpl5C9mksXRHxqMUhSUBei8CXrBwCoLRse1QdNGzAnU+FejS4IRUEKrIfTBFQ2eLwblGaqwYqNNF7sgHcW/WClREaMIL3jaUShVVSJ8wNhROdZ8foPnC4Ee0cji/Ir9cG9T51iXCFoENPUP9ZClDaupiSCQ8mjmge8Qk/Ewfb7+NZo6nYH3MUncwGr8OABC3VOcZ3BkGv6ZqnmFh+M2jfij/AL/bBZD41Z/b+rlem+WZzOy7L/73+XJ8AhB7D+3+uLbR0bV/v985NNWWLuH9/bAJATjXB4yHeQvk8cY++ybPyTP3eI/b/WWD2l+5/wCYtlRUg4f5w4JCbDxp0cc4AeA6ddZv3sdj/GBDbxT+GNlnkp/Zi1AbXD2LH44wdr8bP56xwQfGr85Hz8n9mfr/AJv/AMXYdYsKvKm8spuh2H+/ONW7fn/m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data:image/jpeg;base64,/9j/4AAQSkZJRgABAQEAYABgAAD/2wBDAAICAgICAQICAgIDAgIDAwYEAwMDAwcFBQQGCAcJCAgHCAgJCg0LCQoMCggICw8LDA0ODg8OCQsQERAOEQ0ODg7/2wBDAQIDAwMDAwcEBAcOCQgJDg4ODg4ODg4ODg4ODg4ODg4ODg4ODg4ODg4ODg4ODg4ODg4ODg4ODg4ODg4ODg4ODg7/wgARCAD/ALIDASIAAhEBAxEB/8QAHAAAAAcBAQAAAAAAAAAAAAAAAAECAwQFBwYI/8QAGwEBAQEAAwEBAAAAAAAAAAAAAQACAwQFBgf/2gAMAwEAAhADEAAAAbBLS/k+BwIMCW0tVAhAI0yQQUukkU4aF2QYFBKkUFAqUECTOO7CiMU242Uvoadojlo1RClRFfbCcZdSTlIWcaX2yFOKAow2JNiMhrA6WSlgqrMrNuCmtKgcIvsb06tz9qtPPNjq2brT6+bRusFm1RAZtWqK1LWQjAMGQhXZ2aAKcQklNZqAHYNVAVMbWM488EEjSSQtLEklKpSABBwU060ulJU1RKUqhZU8lvcvX+Lo/e1tmq+RYWX0/wADkLocvRqLqZcQ26KAsI26hZEDBBwM0QUpuv2XFdO7L2/OuTOfV5BonA6zmOdIdDpY8/VT9JQWALzDpeJxZusDpZCXm6SHhTPd8R6F5XJLjpbLdyVpqfd8+vLl1rVUGcU2nLbLlaL24+dpfoKgbMWtU5TJSs6Ta6sBsNssCwrI/YXj3rjoA4AkmIbWk1jutualRpkQnmHGVWbLihJHEhBryBaVE0CXqWS0ZnQAGpp62v8A0jyKNXU8ly5JzpeBGztpvQfJ/TQNRzC//D/0bS6rpuI8Tzo3d5hszxZr4m92eDP1v5W/6Ki6j9Z+Wv6no2eziVmfZ85x450bKOB7em0B3r9jzdPurDzu9V5frjussWPQcj4X0HJdxjm5fnP3WhROfpPkuSRvPl/0l1OlC8v+ifKv6r8R13NbBx37T8ZzvN7l5v4uTt8/mWmHrB0wnrrWld+D9vC7/VWa4iq0UhPPtOkcPd8r7Bpo8318/wCO15rr781Xe+z/AEPMy5/SmfR8jJnNTL2ehx2Q+hEdXs+EdB9bt43jA2oGSE8ePyR0oTaUTzFLkRFt1k7k+t3RKafaaoE1rkyta1ZcJDfS0rKJjLKlRmCuBQCLo0V4R5s5SpgPx5lSIEwIU12FUiDaU7SJsWfmQhUSiekV7SGCaZ+LZrqhF6Kq5jMmlBKiYjy3mgOWJBDkJhSUd6PqsXoKKlPw5WVhc0wgN2aGr5LUilBkRDVIeWOBOmpfOcEE53QNx8fRk8jn0TRHGzgaxCLPnO64nAgLfyRRPBVEtE7TEBApsMxTakQlmyoU0GhLMGlqBEAdEShRGBRMvioQmhqoWERQGAv/xAAyEAAABQMDAgMHBAMBAAAAAAAAAQIDBAUGERITIRAUIjFBBxUWIzJCQwgXJDMgJjA1/9oACAEBAAEFAh59SGRkZIZIcdMjPTgZGRkZGeMjIz0wQ0jBDHiwQwMEMEOCHoMdOBghgYGAfl6cDJAuSwQwOR92S6ahz0M8gvq6cGMGQ1DJDUDGBx08jLksDAUPMY5MyQ29HksJ2JJwCZkOtLJbMnUkak58gR56+Q4NWCGCHhGOeSVrIeIwZeHPH3vFqhVSfDnxO/Z/byi1SJR5q34K4z0uluVVybSzpP5DIEeR9/rjK/EQNWeneRda5cXT3cUFLi4OZHwmbE0lMig5kZQ7qMO7jg5cfUciJrKXH091GHdRs93HHdRsnNiGnvIxkUuLk5cQd1GHeQ8fcf1Y58jLy+0eXTgH9QSOOnpjoXQgQwCyORkcDPPTkzXEmto7aVvLiS24/bSkunGlJjKiSm4vIPP+BGM8cjnr9mR6+XSF/wC1dfeyxLjxYs6JIel+xqpM01NwT3WTsy6pVXql/wBQhrp9W9QZj0xyMkMD7uRp6evn0bWbT8276/UITt01t2oyrurs2hLuasOVJ66K0/blSuisVWiZIeoL6THp5n5jSQT9IMx5Kt6LHn3xWqRbSLPrNt21GtCs2nDgeyp+xojdcpFl02oFTbRoEhCaNbdAoLFmUyPWadalDd9pcazkPsnaFKRcirPpkNm76fCpdw5450p8j+vUfTOTP6DFEnNU28SuOjux5d40mUJ19U2oNOXrGcuiPfEWNRpl4l8N0q4KE5ZzV7U+RUJPtAgCoXnT34Ma+KexdLV3R1ndFTp1Vrf2fYPyDzOiUJ6tKrdHlUSq0W3/AH4ik2rUKvLTZNQXeKrWl92zY1Qer7NjT5FYjWfVX7vnWpIptYmWnLi1p+2ZkenVC05dOtaq2RVaRRplmT4NJesWfHrr1lVBm4jtioN2xULRnUyDWLRm0Sj/AJARYFgn4782Duqxokk6uT8d6jpcbV7bqE+mjXW3F7T9Q9uSosOlUerlck+rw1N29OlpZqFwVNmZY11INz2Y3zcCY8m5loVfd6N/7xF7df6iavVWanaV+misW17QUbtA/J0NJKBkRN8YWRbhIRp0pwSU6jSWk+SIix5jCSNKU6kEWhRESSSkhpTpWRBCU6CSkj/IMjJBR+AjLCvqIyLpksmsiSakjWka28a0DUkEogryGSwfISPX8odZT3mwRl2yMbCAqOjOw3gmEZjstEILmagwURx448RKYzkJ+TUthu5uwhmisxYrNtmtcWn0tDtMtOmyWaitUJlaPduqqMHGWHaWoqwqjVInFt5kPuw4cbbE+S5Erm14a0+4yjZwcNqRiNunWoKP9o1pOLRz/n1x9Px8jRtXGSfgR9h1p2suPTbMp8PatyS+mmRa5UYtPjymnGzm1aG5IavO7+2S3rRVaYc+26XX2/ctdQt2r0CU5Ltare8H/aNJNxZQ9pFWemNld8btfiiPoKl0U2zZq+r9zmyPt6urbtc7gbVR3KFTJi3o06nyJ7hVShSnG5dMXO3KFb08iUq52Nxhj+IaWUqqhsLoUWoSZUCPO1UhmXD9/tnHMpjiGKs06h6+SUrbdcP4QokragHU9dwtSCMXARvWRVFIk3HMYjNOR1OOVmS1CFQkJgVdqRHckxqbB3f26hmXdOMk7UyE9mue/CZcW8/AcRIfZcS23UXDp9Yeluu6ZyUOvTPcyXnlUd9paLRdnz2oca6bpZqHxdVKuHbeqUVLciU7KWtyLcC1tO072irYO/O4USYl1VNBouWtIZxqcbPLW4SQTiCSsyNSTLVuBst182DYCmPkKSslkl00Gl4wtlaTzoNZ6my06TMzCyPKUEs9C9RatHAJCgbZJdWhJJP5RoSbiloI5CXPBuESSqrhSTrUhSzrLyY8aaqIZVlfeN1VxCJch2TP1hLhbefCnBv/AHJWZqItL2SB/wBridTW7kERuOYJCiwb5IM3CSROkaCCKjEapc2czJhO1eK5JZqcRCSWnVuIG62DUyYJGoN68Go+4UlBp1qHOVf2LVpbCOUk2kg2ela+FmklJJKUL20A206UpI22yI16UjSQPSSSLcU5/UFkSHVLSobK8chw9I5dcSgkkaEqGhSQ2skpPG22epoyI05No/QuAz5AzJJERuKDh/yCXw4lW2Wkk6iGpIM1LeS2aSwoYUFHgkatrYUPmtkTyTB6TRygK5dZ/p1aSIjcUa0pGtxYJkhshSDJtBo2y2jGlIQZNq3Mj5hjQFklMdH9PRSUmNoyLWvSeNSVpJrXqMt1YS0kv8DDJ+AyQY0NjaXjLqR88fPDm5ow9j54w+MPg0OYw6acc6VDAShShtqG0obI2BsECbLuNhI2EDUtA8K0Eejo959IMaNIQdLQlk6S2pv3KyTsunMRIK6KlD7EGItqbTaa1A0uJG4aSJaT6q4mjeR0U1k9RkRHoCjJUo1pSNS1Db1AkpIY/wCBoSY21ENTiQ4slGbhLGtwfOHzgpThJLJqSyCbSn/uaEqBsFnZUP/EACwRAAEDAgQFAQkAAAAAAAAAAAEAAhEDIQQFEjETIjBAURAVICUyQVBScYH/2gAIAQMBAT8B6cdjKlT3E9C3pb1t78dUdElxdATdTjCbqcYWQ82Yib2Kc1vhObB2TIk2WdECuz9J5a5ur6qlSqubLUZdZaR+S0nVIXDh4MJrNJJWQt+IN/qpaqlRx8FPZJhNpEFyzxg47J8KJuqdWq2zE0cp1KKPhGCpQMLC4k4WrxGi6o5zUpTy7o51UI+W69o4sGQ6FjXVcc4OqHZDDQN02k1iLGndcNv2mO0//8QAMREAAQQAAwUFBwUAAAAAAAAAAQACAxEEEiEFEBMgQRQjMDFRBgciUmGhwTJAU3Gx/9oACAECAQE/Af2FFUavwKVKiuI4lCR1UuI7dSoqiteWlSrwfJGZlriNTpGkeAzLloruV3Vq2eS7ld0nmPLpyRgOfRWUcSkI2UgxlLLGVkauGxFsYKyR3S4bKKkaGu039NwQ3Wuq8103xhghBITsjBdJ/DY3NS9pCI9lOI01H+rEtJsg9Pqo3ufE9zidFjpHxwRG/ML2HeZsBNfzfhRMLX8OvhWIlwrXBp0VRs+IBcR38YTXjg0UZzwy0lPmzNa0lbfGfZ7x/SxrBBG1nq37rs7nYd562tsRyxwQg9Avd8+QbPmr5vwFmDdFLFE74pE9wzNylcST1+6biXtFLtB9EZy7oppDMzI5T4Vs2W+iZgGsdYPW0/DYSVtSRWtmSYbZLHMw8dBxvzTtrlxvIn7Qc/zCbj3N/SF29/pyaIEnqr+qJI6rXkrdfKeW0d9768EarI5ZXLK5EUtVZ3a8l81q1YX/xABEEAABAgQDBAcFBQcDAwUAAAABAgMABBEhBRIxEyJBURAUMmFxgZEGI0KSoSAzNMHwFSRSYnKx0TBA4UPC0iVTdIPx/9oACAEBAAY/Ao7v9HX/AG+n+xHTaL9Hd028+i0X+xr063jWNTHH16LdClGwAqYaVMSzjCHB7sqFjHW+rudTzZdrS1a5f72hSmJV15CV5SpCeOXN/aFNPoLDqKZkOWIqK/nFc6fmEUKhXhvaxUfYuPsnp5dFoA5Q8kalsgekYc0hTqMridqsS5GROzCTX+NVRbkIVJZFddouiQzx22cb/LuifcVtpraK2bdGaAoSFEK8STSPaR7Z7YuPpck3H2xtUreCkq1/hHD+WJNyWl+qpQwtBJkhRLpQMrtPiHCnnGPNNSuzdmH1mV/dbgFCQKH4d4E91YPKKjo7jFD9k/vLfzR+Jb+aPxDfzRaab81RTrDfzR+Jb+aCest/NFplun9UfiWvmj8Sz80D95a9Yz7dnNzzR+Ka9Y/FNesfim/mj8W36xXrLdf6o/Et1/qj79v5o/FI+aLTLfzR+Ib+aPxDfzQeg/a06dOnT7Wn2K/aFBesZnJN9tPNbKgP7Qtvqru0QKrTslVSOZHCA85KPtsq7K1MqCT50haOrPBaE5lp2SqpHM8o2ypZ5LNK7QtKCfWEvrlXUMK7LqmlBKvA6dPD7WsUig+zpEl/8hvj/MInUS+LIXLSjsuqYkDLUKaqTQ5/rHtKsqC56fkFOWHYbbayX86xiDSMRVi7zaJfbMPIy9TRru23tPz8fax9udUvE1YOQ9KlFkJy2NaR7I4fMYjsWZliUDkn1eoeTVupz03aeMTXs67MsyGGpUFM9YAQ2KIqDm77w5KGZYmykA7SXXmQfOL/AGLRTo1i0covFIoOlDqe2hQUk63EdXmp0FrOlRSllKc1DUVoImJtyczvvy3V1ktpps+QHCP2fMTSTL2zZWkhS6aVPlE9NrmUl+bY2EwdkneRy7oRhLk0kyKEIQlGySCAnS+vAQ3Iz0wh9lBBrsxnVTmf9S3RhclNIK5d17KtNSKiMXmcLkHpaZkZxMuVOPqVW96DNGNOysi63Oyco25tDMLIqq+lYYn2kUxZlLa507Umyu70icf/AGcoYOjCyttXWT99Sv8AFX8o9m31MKEs7hnWJ4hxXvFkDKNbcTblE2l7D5h4/th6UQtl5XuUJzUJv3annHXMbYdxQzGIuSzWVwpyIQspzWIr2fqI9oGXsPfxUS5ZVJtomChWVdai3h9IxuVcJewWRbFauEZVmm7mHK8e2Uo1LdYxOSey4fR7LqMw40NqawqSXJLzJwPrBbD6j76tOf8AxHsexMtKdmpyZ2c+dooZvdlVNbXhqWksNfw1vZk+/dz7W/aG8bQfsadFB0CMOn30qUyw7mWEaxicrOMTKpacxQTKsoFdmOGusY62qWmES82GUNAJT2UUrW/GMakX8NLchMSwbl1obG1rwz300ibmP3zqLmFmWSyTbaU7VK0j2VkUszAakAnrtKb+VGUBN73Nb8hE/K4W7NSU1MYq5M7QUT7tVd2oOtxErhHtFKvvolJjbS7jB7VSSQb95jH3MQRPMNzymwx1NQztoRXjX9VjE5mTwsmdmXGxSZSC2ptH8VDrdX0j2hVJom5WdxGWbSlSaJyOJBFahVeIhjEVszToRhSZZVQKqWCDXXSMBdm231zMpiLk1NFIBqFAigv3wiaw7raU5TtBNuZjWvw3NB3faoImw1NMSaJZvaOrmCQAPKOpzam3CUBxDjSqpWk8YWhvE5SUmc2Vph9dFu+ET7IeYknJJWV8TBIofIRM4MZuVD7Msl9ThKslD5Ri0uzNS0wqQZS4rZEkOZtAm2sOYYMRkkziGUOrSVLtm0Gmton5NGISQMoEbRwqVkOfSlonMHUWpdconPMPqV7tKdQfOMOYmcQlBJTiSWp7P7mwrf8AXGMJlkTcvNM4kaSs00qrZv8A/kY3MmYYUjDHg28BmqonlaGcVenZRTbqW1JYSo7Tfpwp3w9OrmJWbbZoXkMqOZAPxXES007PyZ2ymkobSVZ9824d8SsirE5AvP5qb6t3KK3tCcMM7KLfMst+qSqgCeBtrGG4k4tpDM9MJZZSa5t40Cj3RiUxNzUslmRKUk73vlFNaIt3wJyZnZRwGnum1HPfjcR5dPtAlLbLzipKiGn1AIcPIwwtt5K3zKo6w025mQwofAnujryGZJcohwB5yaUMzNL5k98e2uNdYaEtPzIalUlW8vLlT9YxnKpldcGQAFrGRRqbGPap+bl5SX2cu04piUWNkB/LErNKmEvS85mfadKxoU6d1I9sn5hlE02hxKtipdNpvGPayVfW1h87icqlMsCrd3ARkr+uMeyfsq2/LzeLtuLdcTtBkRqrKT+tI9isLfbkpedRiG3fakz7tgVNB51+ke2bCJeXlixMJTmapV+43jzjBnUS8k42iWlguYKv3hHZ3R3RiGDyko1nm5ZrrE1tKlSb7tP1rHsyoKSodUYvXvEYNMdXkkMrnRleYUC45p24xjaLQGVyigpWegNhxjB3WS2iXR7QobZSLUbQ5QGJ9Mq973C3czrWcUdSpFcw50r/AHiWfbZkltIDdZkLG347v9PnHl07wB8RFrRpFaRTKmnhHZFtLRTKL62jQekCsG0UoDFkjS1orlAPOkWFPCLADygUSB4CKZRTlSK0FYG6LaW0ioSB5QPsHp1t0aikHeHrHaHrHaHrHaHrHaHrHaHrHaHrF4FbdHfFPPoHQ77sHf7ITHYSPKOwPSPux8sA7MekdhNPCDuj0hZU1QAfeD4fpDbWRmYbK1JBU2neoPCNmcPQlwD/ANhNOesD/wBNQo8AGUxMI/ZrSA0qhqlHMp5fymMOYbk2aK1pkFfeNi9u/wCsCsowP/qT/iJ9xDDQUlhRFGhE1sgBMOJyBx3stp4nxheIzOWYlNrvVvXlSGXG8oW4wutWtKK/V4yrTm8BSG5WamkMSuX3bmX/AKnAKMPSc1h7aU7Ok0hveU4ODiD48PEQ7JsHrKhdGTVY4EeUKBkn6g/wmFnvgvTbxYTok5K1VyPLx6MLZSkFuZcyOVHRJycvZ+ZfCR/TxhFPCF9XfDSq6KTb/MNhbqtt1i4Q3bs8IWjry1PhO8QAAd1H6pGbOSg+pjEF5l5S4SFFdvvXYwRtzqym1JVQqOm+2fyhNBalsukYwb/hVQqVnpR+Szim04efAxISEo2AyxdxaFlWe1rR7NhSMpzuVIOhUOY8I2064NmSAHOKa8xDRMi7NNrOR93MAhSqVOVOtO+JedVNLZkEJ906u+x3bBXOtAIk3GHFyuJNqPZFNmoXse/UQ3TDEuDKN9TKaq74CqaxNyoAzqb3CeChcRhCJjLtFvdWdUpV00FlRgr0q0uZSy6pxwsoKsoA1MMTD+0ecW4u+X0iRVLtvMoCwiVcCe1xUUmFVQvJWybJp+Z/tC23qONhgKzE67xrGGy/ZTnSpVHaDsqsYUhMo42xQluiD/C3+qwlTiVWb7SjDdWy0pyVSrusb/VUYFR3NlSupLRoP1SEe8+EdnSJ9xxQLaWFEhQqIZm5/Dlpl11S0jMFh1cB7DnVyTovRFR6oOkNqJQSlwKzNqr6p84XKzbFFFQVtUG3pElKTe0UqWRlQ6m6U1PaKRraH2ZtIzbFSeshNVKtTjoIW9Mtpd2ACU501p3/AE+sKpLKpW1Vw1/TzgpK0Zhqmt4S29KS8+xKzq1NlM0ULvwokQziLkuwg7F1BQ6/lzd43TDyZTC0YIykhtAW5VJUdSmmoiVlZmXyKl26MzCXMzRr2lVtfhQ6QrZCgUaZ8tM3hAdXu5pdaaaDxiVdW4HUIm8llZt1IJEMTi6L2rqzkPw5gSPrliYU1VtRzNBCTpv5Ykpsqcca2Kk2oMuZQtr3QqbJ+4el26k6e83vooQEZk58taCMVZC0oK5ZQzK0EYJgkokLalqU2b9UKJ8t7yhrranJgrWUprp5gRj+HqWlpqWWNig6kC/Ov5Qh+fYDf8K2e15cSYCFOFtK71yg+BjM4pYbXmyLQQRXgL8NRHvn1BgukOlP/RUbjNzHHwMVOIz9eNGz/wCMKTt3slezQH/tr9Yrvor8ez1gvbd1LDjgzBLVdRfQQ0lt+ZDKFAKWtumbnal/oPGCZWdnNglW6EOpBpTS4+sMbFDqkZdXKlZPfCFKlwV0umlIlHTLrKkpopDaSqkJKGH9ptiqmxUAMwN6+cNBDRUQpO6Gz8Kh/iJhlSFoP7SWpNUG6Qc0SKVMlxaXElSUy5JiZl5bCppSHXiuq2CBwpwrw5wZh7CnHiRQ/uhT+UHDD7Puy4mvdbValURXj2Yz7HagcWTmP+YSnbOvuS6rJVv7P1ibxB5CUzTzZ2qHEButRSsNTc2twTpZQ4w2EpWypvx5Hw9YK5XKhh2XQtKAkppUV0MAJXZOkIbdW08gJCKuDgKW79BrCUS+KzTTAFG0DEOyngNIPfWMquEFObNyMIGtBeLIyxv1MUzAd8Nth3eWoJF+doSlad/KDYc+EJcU3RJUQDS5I1gFGZVq9mFKShSk1oSBaKlCrV+HlrA2qVqJTmpThFMikn+mDuK9IslQryj4iO8R2cscK94hVknyjKEachH4b6QgZqV0hIN0mAALkwLVHCMytIyi1oyrEa18DSHVmi9ovOUAcbf4gEMJsuu+e9R0p/OfpCU7MEZcuav9Olv5BFGmqpzV4jig/wDZGYMgnKEjf4BQUK89L8+6F5EDeRl31VpYj84cfUkbx0rG8kpjLyjUIT3RXQQuhilaV4wRwI6EQefCEk8BBr6xQndOl9IJAKh4wUnd4x7y/IxqBEsi63m613RS+fj3ZhEuhLQbLSio6b2n+IL6Wtmduk5cnw0v60Tx5wpPV6+5KakJtXL/AOJ+aNQOd47QjtReM3ZTwEFYoawfh58Y3D5V1gcwbRrCPHpoV5e4WjSFmm7/AGhC++kUMUWmo4Kjswd0Qm0LtaNBGg9IqaRmIongIpztGRGvE8obMUSnP5dGkJJ5x+XKLRcRuK8jBqNYOU1R/aBFDpFFXRwMd0Ed/KFePRUxmV2eA6B8NOMZWk+ZjMpVTyi1BGojtCNPARZf0j7z6R94fSD728UTX8ouQI0zJi9vGL9mBWuzhVI843ozK7PARcxuDKOcbxJMWPrB3U+IgVR50i2WOyPSDn1PGN1BVF6JjeJV5wqgpCfDp3hFQcvjAzjdjdrSBrmEVX5AQBXKI5nv+yR3xehj/mKUEAE+EcI4Rv0oY4RqI1EaxQqsIuq3fGubwjsn0i+75RUOR95H3kduO2Y7RgoMceje3hzEcxFFXRwV0IHf0zJmH9kUJq3vUzGht9IK+vNKTvXFL00+Ljf0gqTisuBRRum9vPjDwcxJlzIFEEEEKpTv41+kKU3PNTC0uhOVviMtaxkXiLKDWlVWH9+dvIxiG1mk52VUZ3wNrr/xDrjMxmfDgAbzg23eXiY3V18Y30U7xFj0pPPo49FRumMrqajnGuZvgeUN0vFzG6i3MxvqzRYf6NxG4sjxjeRXwhJGoMXsnlzizNo7SY+GL5Y3RSLmnhFh/r3EbppGsf/EACcQAQACAgICAgICAwEBAAAAAAEAESExQVFhcYGREKGx8cHR8OEw/9oACAEBAAE/IcEuFhLO4ssp2SnZPJPJFXMsNUlpeXe2FJSVlJSJtAAH4UmL5CD6ZTzPdAY8fir1PFPFG6PoIFuIoJo1ZBfFTwSnUp1KdQhcIBTEa9Tw/qI/wSzZKGlJjpGKjJU81e5Z3HouU9qPEA2a7YgxGIl2Y+ppUeko7ljKGVCp5pTgWNUHE8rSh1L8kbeGxfzLf+k94UKy75niXyswPOZnjZugLZZ39w7dX3TdMp2d/Tt3NcmrqPQJcAF5/O/iO+K2KQLPQ+5aICtsGsCzghPA5IAsiWQONMzyZg0UTwTxT0JRNi+X/MxaZenGGJ29wsTpmUVNC4wSxTtUECqLHDRF6CAszoHTLwxUzyWD8xmrWvwfgzqDFUjNo2UsTQAwD1KuzWmCm7TpzM9uuHDUe5YWjqwpxEH7SAcRDF8EGrHp7mSaj22RPAlY1D0pHbozZUmUr9QWrPaRVlDF1cjOD8lzmA1H40omTicowNBHiglbdEgWzxljqReBBKDGv+eb+xnXR7lO5ipMBoILJRKUV5mzUHh9Tnr6lXgP1C6ar1Nbm/CeiCe00Soo3Uvq/wARu7gnl9RKMYZSknFQA5gWLW5foido+4PBdxd6pl6ZIIwzMrLaoMe5RCqABm5lcQZudFsNg9hpsCx5Y/pKtl1So3LCsQF0isPLBT2MGXTjWfcrvrmS1aW+GfGYKxuN8sWrWGXnqAbLZtK5lkDRK/vheeay/ZEpfzK2tXib6S7Jsm+FeGYcBJFQ50CQHNeHslb8ToQC8t/1H/YKVKCnhLvRCsX2EuLsvHLuLoVba6swZqlypaGiFi+STiyuJvQKPDjlNgX3AxivqNdblV5T9CyW8LzLMOPH4s2cswKxTyZm6auo5GgJRQ8QUauYNUBoljnySxn2LxWgsEGnGIBxzORupW12U5h5uqxRCAMmHvmY0j6lNUKrDkzDxlR0msyN18SxdVmmiP8AzzNNfqXfHXMd4hzSZD6je2zUpVMUwTBM9fgFD8XY05YmkxXEESM10HFjZ8QjtHRUsiKzzmI3U0mlhO+dkxe3jUZ3oy6EyKM8onT24YBXTDDAeVdDhzOb7VONdRjktG4cHm3me8bPoKyxZj0KWYgaVl42ywHMjV3BBf8ABTE2iGgLxbGRn1mU+LaotZ3vEFvsvfCppBqnEdz3GRKj4aYpr1MqhmWnG4N+4HXDX5CuM5YarMVeZVsjQspMWh+4f80GNi8wav3LppeH4noNbgIZlWTJ40cK1LzIRFGDpvO5dUhC9/gKzRBXOK2byCdDrcULoQuQMNL7h4qUbmRmgzFLdtXsSiY91+EWdQs7QadEEzYwdGcQ+aVs1Dure/EO+0CLlQqUM1ghmIxkO9cJ8PU/xnfxAorqf4yor9wzhtTuVbDVeY64h4EC/TvrzEb7Z6KvHqZy7BRZhTrfkgeXoLSVed46qLQQ+XVvaxWa3LSU3mb9sTqpq2+uV2G5pvmbFcZ8yzprHd6ZdQM+hYtWMV4aeYJTCZdBvHFrA79x4cn2QB6s81MN8fWwZUxv6YbQ+C7IDH/cQ17WKVCSmDapqTnVVEby7xHfFF3wdgV4xGHolVxpXbuuJf8AUngRJydG656ju8Jfy1UDGGOn4AA4iGRFw3DvDp8RmaILGLDQzj55lUv7waVzhphiDZblZXkWeMx6F5ugTrvxCm+SAlTAujNVCdGXlJtvwV1MO/hlGD7plIPVG4FV4S+7x4jdhFmKG4rKefeBveWwbwbXtUHDXba/K+4T6+K1mmt7znuLBUnwrRizJdxVBikYq6+olkZ0pqXHjjLHeZ8AE4roC/mGOMF3MFbhqlQ5QuegML1jo7X5cR0/Lgl1mqVEA6CpSqhEzZuaAut1NitqrX1MHAcAx6g6hBhWmbNq07EpQDjkvmIBFXeo1Zgd2biS2KWpiWZcGwbYTE8RUWAjsKXFsvM0lzY09aJ29wtFp1MFPLAxbT9hGP6PxTs+55D7gbD7lBk+4xwTHmCGFjDeopWz7mCpabhUpihrAtYTGsNCd80mhf6i7rrdYe/8ZdQW9FYNMOVZdJyZ3Etr+ZoLt9MZWXHKWIBG9Z3H9Mp6YVLVrDjnENJO6rHsPaYIfppAHWmtZso+mcQ0Exhm1w6Pov4lF8zlIU5fcU3yLm4MFvCTJCtUN+YyryVvWDLP/RCo7cLwz2HpRUIVkuhTuwdMeoJlRatgF9QxpY7ZthylC5e8wGDAAOc404QpHFQ8ZH1Lu2o9KFoGBurvDkgATG6SkeTIGNm7lXDg3s0gc7W9V4hNiBipGc2mMqaXhTVGnEbtGogaeYarCeY2udWR9MNC3n/pKcYj9dSznwVVPa6eiUqk6DN3Dawa+lvBOqrOnUq+cAK8GaltQyS/d4YDQiIAZbeXT7gw0ps7+HiEuPj7xqAwl12vjb+TE4lttFLbF7zeY194D3YFQDuBz1thz5NG8y8lMVk6AG7OeJfbuW+ilVfApummWOKLbCnhXg+2cOdCYtjtgcUXGWFJOw/YR3CE7hLqqHyMB4pF4wMHlxMO2mei7C9UwNDWwV6Q88+5yki4FzZnbBGmXcGAvGpcASnyQ8g9194zLjKYcgVcYMPb+AYjBQ0byZ6lLhtTNzQPoc3fdt2WUzWuMb/y8y8iOBdeDqDdy2wDnJ/MXnrdjBWurr1NABlR9z0xCw3TUTA535DKf2V+xdvK9lO2tVKwX82xUL4D4mfTwRV8iN4z1zFN+qkjiXd3t/4mfW7kV9S4kvDNolhSV0X2bISqaJLUcCnz8Zlg8WeMxBzrmpgZrVmhAU3iquBOkP3msSiKoe0RlVpos0naEYXWn/kzbcVYZYVleks+O5hOHFYKhjgD6uHAxrF7Df8AL4mQIMaNQcCs8XZnsl4TRBajdNX71MzLDkSu/U7tSUOWMn4kn20aoDwzuCepJpC9IqkzTBsYU2sdWkY4h4bKCtkwUpHWfOMxR54f9A81KCWGDMUps+TMyA7OCy2xnOBQGbxAC05oS/Bf+X3MZVo1FLx7H4xeXWCWhgqsbuYZXenix3eWjMOtUbK1mvjYatw+XU8QAr/zEzj7pQ2uJXjAQF1BYXHfuUxgwHbTfP1zqFQoQMBui9OICmHHLbLzqv5Qv+AVb8+MUfFZlRnB4t4VzS3jg8RanXdlobK8WdYIlVtCgXKPL2Mfhc/PbqQrhxoD6o+hLVDZqThxariURRDpgOZuf1sQ5OAKpHN8IkaGnOBQVvFFVHF+BTxBHpKVEBJpRbaOiDI+vAtHiUSvfqPiqgLjVVOJkAFYm4hLsUqWf6EtnwSDuzqxtcCxtEi1T9srMUq1qg285MeY12wzOgbx3qCcdwqcGF+KmVUD2y4JhrKLvR8XHMp7jRiIsWtYLzxM2vcXKghyVh4x0NMF4sTwaCjcBZpeKmVo48kBITWYybui5JRKqzbwQWnEfBwV1MPVA3Hpht48aZkJ3vnweJ5DEOmFq5Z/A2PXhglNwQWVYeCdeGFkKHKcDRfJyGBURFpflCNlRVnarZircK2//F/ZhSQZqdCMr6qPtCR1CUuLhj6f7ny8NnzRf0RA15hLIAXeGOZzJXCtiMgHOXcQwljjz6itjQ/95hE4tHs3PIfc+Pn+JQDyiiubnyx+1HI48R+WU/DcdGxiooO4OalHzO1wwCj0oSCxDIa9v6J1huTZew69W+72suWIybAK1dZfE7RZJI8oWr8l1tYrY7LtU2Z/bSj/AFjjg/Erqsua5hC33UHvaVTSWbKbcKh+Ud+orTym35/xLJfRDdcxl2iZKrfLmZQF6WMTcZK6Y0ykpGSB05iwNbqNF1vdR7qhAs1P6qf0yXwAPEca3xx1TdulRsrUCAF4Ly/97l1ddwjaj0Mq+/1AGof4xS9v0QqDPbDMT55idcZAwaluOmD8cuWh3pjoBg/wIEsyhHS4QjzP4OUoIIOhPUUzgGF/M2AwF6GaIwYk/tp/YQZyTNxNNO8J534YY7q1RmWjE6ogWIFOniJissNFh5QUVjcF6hFLF3qUa6RfEer5vhlJaE9eX0T9hE2vepUf05Eyz45Blm/cxcg+p/QoFo2VbuZK/RTF/tsq/tsIQDBw/kFYNczWxdgosSW2huPKx5QRUFsImsv4UFgqeY+KPdFfmiVCFtV3mhe6p6Zyh5e4rMOE6ldprtOkk3EKdJKxKv8AhPwT5mAwFgu5cYfJHhCj+wQyzfK82Bf3DnX1PMl+88vwM1xxknljws4P9dLeWNHqlm7iXMu7+H7hSiQp5S8j/mVjnq7a/gPbcMN8Y46K8zXjPpQCoPEwMc8OatlgzeqFINC8tfDAzMxVgHPxP+RiEl+EAxBVvKfBlRYCrLLyqjHV8TqDqdpQa9vpx+P4npDMuhvBM3L4jqA7eqOeDwJjbMBAsOodhJ1qG6z+BggmElOpReiUdSj2+ZUo6/OfG/GJwQ6ipqdykt5BzCPlhypgwdJXYmDv94jznrctakmQ0xbGR3R25lf/AGIxMyCzm1n/2gAMAwEAAgADAAAAEAe9IcPsFLVeAMnM9OXOzKG4DHMDjeNNAGZtM2KjKmDqrJKnwVwK/T0k8AGdPBCCzh6tuzLhALDKn8TJk0cEgO5jcaKHePndDxYkjcawz22uvYFmzsHg1m7bjOUhYirk4+53cIXjiDPnsGpFstwdPJTOnrgHMm6YRYg4aqlljYGIpgCgvwz6DgCnu8yEgsslzP/EACYRAAMAAgEEAgEFAQAAAAAAAAABERAhMSBBUWFxgaGRscHR8OH/2gAIAQMBAT8QSNUcNGujRrEZ0cG+IbmZTRxmGznBSoXhZuZmdEhsrHikhVSoaTCL0rQ08NGsHJ0JJsm4QRERCDSIiKjUxVjsbPQsds9sVDv5PJyAloy0Vj5e2h2prfhC/wCga5pr0h1pJLw+aNrvZv6Q1KbS2Q7ceP8AcHs/gl7gkQ8r3JuvMNi1NfogqTx+Dgb7Wx/Lex33T8arLVrwv2/kVN3n7+hiSl4Z/ov+jSijOWzwh74ZpfYxpX8mPaa6c1+ab1+i4KO2kTiWvqGss7Qb9Ke9/kvRbhti30RiRcR4Q2bFGdytFOMdisUETeKbHyRleKoc9BrFHybJhw4K+pNY/8QAJxEAAwABAwIGAwEBAAAAAAAAAAERITFBURBhcZGhseHwgcHxINH/2gAIAQIBAT8Q0Mf4hP8ATU6bdM8htWCPrOqTo3RUEgdiKyfciSyojbaXl8kaKECYTgSGSFpZUG3AoJ8HcdKx6iyVQWSZk0qSSWpJrt/BxvCNMlHCmWzwH0xN32HW60gn9u6LuErzsWFWkVWlV9vwONjt7DwxPJewqaDEvHVRNLrfTIkjlrnqKaLL/Q3tpqafwaE5nH7HyKyDc7LeajSxZn7RI9CtqK9DyVxRjOWjOjberF3GuodbDG2tRlvJGL8SK47IytJjbllKGOxMpvB2bpCFupWPVjBYgRTL58RO2WV5ecsdj1pMuvbvmCIitEtVq3NyOLPCxlv/AINxqN6NPR8PxP4HwPpoNJegzYPExx3GSVOUcpduHNqIidhryvsJbuYF4wT/ALb8bXfMa/DtchEnlfv+vMZpXH44j+4G3YMrx4Pu+ArtlDMigQNDHoP4S3sKzCWhNcTUdFFety/r7GZvBVG5N7sYyee/kPcnn8Gzn5+DsPv4KKrUVb6HjsFW7BdgNs71l06UqNBKDwi1CozQuWKtiULCuCtulwLkSiRkzTJXsJvcepEJlaLgVvBMJCdshgqdBt1NFKb5JRyQ5LptOjzqVlbkTof/xAAnEAEBAAICAgIBBAMBAQAAAAABEQAhMUFRYXGBkaGx0fAQweHxMP/aAAgBAQABPxA6IHzm3mB3vnIJQ+XPU/OEApLRyP8AJn/uZ6uNjXEth+so/GwnwfTnwZAanoMRU2+/8WzP7TNX/MgDlyxFcn+n+Ivf2UzkFfnI9r7MZbxTnY1lKx/OV7fbnuflzh5fbjkS+tuIdB5JmvinblyxPThaz585unvCFA563+YuQhecUzTN5RP3f4gwkE16Yg0ZZfGF1iagPKTFxvwbuCBzeBMS3E83Ksp85LfVYFp05wYRq/nEDNr1cVsF7xtkkxYT8nNzvA8OR+7TGYzME/iMAQ2oDksW284OYDzvI/7YuBfuMgBXoTWeZPgZF3bA0keVcYiA+WRjAXzayRE0rQSegc0pgX1tRQmEFHXGKOgJDZWjEdpsHZlIg7/2xvB1Rkb1guPReo1pWz0xcOA0gON74usEQozWuIWt9YilewYBw1aXXZcFVO/SmnPAHyGMm5yZvTn8YbKc54IceozjWbE2jZxg5NvGfoSvOVC1NsbVmK6PjCFNCHu4lYzHgR9qGLW+04X4CRKN1bdycsldrR2FAW4GyUME9QC8RzUBNjCQ6inZTosjyz+g2ypeGqFUQQ2WSjhGWDQF1kglC+Qdaxff2d5Y0dJgEV2fLF3genWEx0hSaxbYP8mDJrsmDjbPqG18Y0Ng9P4wcq+SdmIpvAUyt1NDJgGGdMX7xvCYaaMoBHVEcUBUIET7yvRNADWLqqVB1iGkIgITghztLzvwpiQH8LgMT8GbI/JGdgfcY9sc0LgQ1gAzjmPj/ObDSpQR3xessUJy1X1lRwSw6zZrTwz4DdYB8DbrKtIJEOMdQBrcOfeBxowADFNBgLh42nLKAC4WNZXzfIUwY6PsxFvAOjGEhXsybA8TWI8HkmS9zpgyaD4iuL8V/Vg0HlE5w8sJE+MoiOXZMtyB4ZxhpBwgoS+MQMAOWMoro4ULNpwWoCaXm4yuHtOcNl4pejLDUdGbKAOpOgA2q6Azc/SQJIIq6C1dGIWKfqPgpbAJu4eBSSuE5hUBbGYxHU8pVVx3APeBgtOMdwsojo0luW+WDYWDqbKU2ZqePjEghXTCzQ3edmJiPDpx2a+jhdXw4uBxpXrAOacLnoYUF0MYhafoYQKXmnnKg86Grl3ABd/GDUa+OHJFvGmP+sKJ9l4evGHprtLlQkbrg0IIQBbQo6u91PYHlVdlh0kMjA3WUjOY6dUos1dDoXku5mru76FvjCjur/Bd8JNBNwyQsffoco7OnFfbEExQIJ8n/eIicrQSfrjrO+d6cWFUtH74PsuRM73pyM9dfnFR2q6xOoVyrvKop8i6wqnaid7wAxEV86yRoHGebkJZPOBYQFAFxowGOs5c1J7AG4lQ1oy+bxJbsKqGieVycZBHxUg6oaci4fWIeIs2McOnI4/RYg6Q58ivJ2uOvECQZQVK2bW6cQWuTZpLxliIuBVNua76dg6wDmG68TALlgzR4FV5PGcjyI+b1hsIeV1no/XDo5duUmyYpUZcOXv6LioHmjNBtgbQ+8Rhia9EJkiYShiQ3pAMJINyVden+RGl90+Npd84HqI+unJCOHjOsGrZmSJXE3FqlHNpnmaCplgqtMbUtfLWchWVoAEq/JYeDZrGxYw4Dl4+yvTG8iiK250weoqgabV5aV810VIRSwFUuiTGXmpWlTkxzKq3KVwmkQSecN57YrkDvrjKXUI2cmlylx3tOu8npd+MgSYzWYhIEBPveaDySvzgHFEzsCg1sQe8k/FUAqKOIgi6YSEJZvoIsEGhKjw4UCAcQsNFKB5uUq+9qRcKOt346ya3LSiTRWPKBRApi9zL1SqMQdNNhHbHaLIAO4CrCuXOh4BqeIQ1QFhW55CcYsoU3RCimtxYogATpcFxMORLRaajrW3yzjSh2EFZOP4cSWFqBgQLSIvHbCd1/wCcUDV0DAH4MeH985Pk/GVFoy2Z4n7QUIqwAYmmpVvaBCmgG0UCtnqUzvEV6Uv1hqtFxSgGDyJRCjcfp4qnBoi1ujt4w/DT6YA2AiVEXnA83XC7ZUkAQS7xxsN+KFSgQGwF6HpNOw5KpZEIGgYMj6ghF6RpZwL0eZnXITGkWATWwAOxFNcCOG2tOsP4YGmWFaljAhdGTavx0+L/AHNzciiEvP6WncFWhl4XE0YDEBDEhBrcss/4oEdhGkGzWcAmj7JGHqRbHLWAZT2mOmQNAJtEjSxU+xVCC3IP6Of8CjfBe8eU9eB1MsCeTcNCXVKBAJQQ+GpSXewIlgQmkN3vA3NmbMbxoPKNDLNfdkBYilAbadYh+LytucDAtJy4mNzHCkxKDSo1kPLOb3A7ISCMBozNPwZgPSLqiEIMc6AWQlIYOpA0RgTOBGAEYrtwvxHOSBX9CAPTR075xK2y5kA30OFTC0MzhkbEAoQTFmFfSqjgIenS510cYIjgTfVOsuVlSvCHmLu0+sU4piUJtpVwiPDk8Wu2rl0tJwz8hipkyElVy9NOXOD+rz/h4woIZ0D4S4yO+BA+gwYDgFInd535xxT6lCpwl53hgkESavOmvnExLxAh98NfORJggCeyRfnE8Btgp5Hz1TkwhhpUkpV372OIFK9G2cvv3grAOsl804V8u/zgUZAiScxmuOphJqhVDewtf+YCncpBe9B/XGjHTh5KBHnAYJAcI7hv44xcJNVKXyE043oHEgcnsmt8YIqTQOV1rX14zlys/OAY/sf+Kmm+mbv9TLbVPDNhPR0zbwCcN6uIShNK+j6y8bp4Yd9iUnrnGhT2B5HeGTMfkN8+/wBMMujDpE+cNB5MfzzzmhZIPYfeEZwp4P1wLQRL2e8PY4CErYZHSBHPWXCBYQbfHzkJSFU4DmGEQCpjZnbg5JwAX4ecDEHaOMEKQ+HBWjyWM6AkTQ+Zzq0q8f6JPpxLDv0t9dces4k9PBTk4xQrRDo9ccvHoxEQEamS88YJh4RqmnrvNiNDbNTZXawWcLvWDgikoEi/nA165p6wm7SaX04AILa5+MD2mTAMi47YCy65nKi/bMg7LvaT+RqUQrinCpspt89848lBodxnd953wlAO0lJ5QDTNUyKSrdC0lga5yYCjNaD3HgC3bjNpxE9tAHmyTdnPGScGEZAgnggwIqZvc+IA2abB9hBjYPgzlUAYHKQ8nA81JARjwTLB1Z8bXX39c+cEfQpOOaTwO55wKEeCeP7+MQnaSBXgh78Ux02LR1TeIhaMgI87pVPGDhDCHCdHzzkThFzS6CTVC694ywWgW6KlBSKate0xFxpUDcUShCPQMT0lnTYgHGtmh84enuGKZ4QJXV10LAgnb1iIkJNTy1mzjSkEEoUfD625dkIU1RB7WH3mxW6IBd0EQEQdvFR7sD0tlVQBpCGKuBbN0UxFMWitMMAI8oNM1zUaCKJITWNNfPAAE6EccLZ6vUpAAsVIMHkB14C8tTU2WzJzpoGkRSJyJNK5rinryXw/PeTAqI7A9ZqKO1lKVvd2zQFMvekRAaW/we2NeLK2PWEQHqT3gs9741oDoFAJ4Dg2FiYBKoEKQ08srpabRnZTQBunvIOfKQDgDICgQJAoYU9KqWTXhqN7wSlstFRuYShIcHrFeD71lTeFhCW8BvugVAgUhovh6ClRnE+F2NPCtnOHaybSIaIodPnDWy4Ak0EWwjtbsM3Mn7hdig+oO/POF22l1PwDYIiwrm2M1SoqUQgkSg6F2PvqJL72RNEoXGAV1woEuZVEBEYfp6DrtRi3YHfRQj3yDVau+5ixVuAXUxp79hcEWh2gOJ2CUhfIEtX4dbgrWJ3dNfcASnHZiH/SrM0cLENA9ZJ/eMwNjjfQgneWIcclkGJO146esaCmbBQBTQNgiDdm8mNtQCFXgAwvnWGnG3A6Wx7byOBWBQhaJHRbaqIN8Y46FikeomW5KoRD0APHiNexdEsApwgm8CNarg5mEwn64wU3AL8YAVJWyjUi07LycsIkAMVPjQMX7GU2gBtlA5gHKqzNhEIGqgAaaK1FCWEoSAtSNgw3eR00XpwIWmCHVAiTBFKXnQhkVO4LFOyHS/c8CXg0eXOQctqOXTghqkGkQFZSZCX6AhbK+gechLQU5oyCbRGd8DDHs9oUaFgdCljg+kK2wwYOq71smNAghRzSDaSQWGTXvTwRZVlaed/GKiFACZDTQ3kbJwYCtGm3gNsfVcCQheKU1sToNNLiLGX5yiqJCWM2IAnba7aqAwEVCd0UxKzY5sgFgrkpmwg1/gJh7gk1rBW/0U0Uxeyo+8CzQCeyAWnYp7wGtzUuA3OgkjrWDaVlbvRoNVS7wg15JKMNegxGnMGYQ+YooKqBQmsSQJigxBnn8ZWHyuoXAKQcNsA9GkaAEIAABkMttq83RCPjA8KVDhxv1sE8YNADgJ1wh977wFuIHajrfO3OaQasX3J/v3hYMhB0poWvXWThDYV/IIXC2WHGWibCFbrA7xmDISaMnog7xFptiDgNzixDRREzQXhIpwtlKzU9ZPl8qEUCC3Ryqaxk2OSLEvkU9KXnN6ANKYi7UiHRkTNkYgtql2S3AjG6Pb+8uI1PBTh3tjvvF4zqkPQ09j3hEcAIF+udnJxmpnCQZPfrjv8ATEK0DkpNbhikui8jhL/ecBNAStL+mORCgOsqT7xgYdlfn7P1yMtqJTe38YgKhgC3BD557xRVwfB+jgZtWXUXWrOcSxVoR66nn4y2WSCib7T1DNc+sTbMEk9pYWE3QWEUkpwMIHZBqyAUSs14reiKSiGyVcFEKC/Iu0aQdpY42vu6OGmnsTtNYJ9bkMIIgt3okrTl5oGNCdgvl4PlWEkn72MEAbJ2ReD2+XjGZNa1nxeD6uF6ftMcVXbkRuIku3PtxrEwDIU4ON4JuAX0fbh+8/8AKYZN0TP79YpCjk8nH6LgbEqL3kJ4yKTuTp16yk1ogn2ANe8U2oCj8rbPvKvKSFfoNxGd9YdEj/3InHEQH9+8lcDwERErsIm9drAVCAUkBK3H4ZXAZgkkdHAXCnBKaYbAx5QxNpsuiViY0WChpxWXx3zx7mvf1nHgCvs4+NXsd/Mx3lJTo7jgCU2DVDw8BiPoTKu1J3rIsy4p+V4ed+8jii+kE2/71jtVSuKeoX74abafKzG0Gojrr+c1z7rke15uJQqBOk+XA4EM3y5fWc8BTw6HNzV+ns8YCZW4/RxRdPXP84tFOlP5yeYWjbvssTjjeSsAfYum+MD38Wus8H9j1kNWqz39Z41YBfbjwATwB8YgdBAKHxPOsAWaF0u9q+/2YiS9AAD7lyBM8oVMSQ1PfLxS0De1r9clLShGup+cBqg2W3G1DoE/LEypeQDFdr0lH0+cKcV19o14XHXDP2HOKoXT17w06uo19XBwUeV6wULto0T28+OMY6ziumB+28OjyayZ5b/jGRbycPlcCNkOvWQtAQ0L0943CPPl8vvFBhf6H1l7RjKDxw5PUDyHFG/oMlI5gpvy/WOREt2K/wAZLs+mf+By5DgNPwyIrNj7ld5SUV4K/tzkgEWG7+cfEnztDNRyqun/ALhSsKb+yf6y35bho3b+MCa+4LUypZBB/R9+sJNZb2+3NfE4Wp/GFQS93OIrHykn/cXVnXDs84HPm8Ab47wTtYiIKezJxU6Rf1yuACQXQnh8b/XLTypk/rgjVXx/u1k/whAfRrDFaRhtuTZaBnf+Ibn484zKmwbD6xQGHgTzeMdyGiCTzgUo7BRPWJAYFvaxrvnHqyeEnyuBLBSNoeZvAQrqt+s6u7J/TIzhz51lFOkjgqW3PROvxmuK9ser8X84C0621t7ZcO5OjH7M5wifeoP+s2v7Z/GREgdS38YERojVJ9ZuP7P8Z0fsfxi7XhSAH9Mh2BiA88bn6feOxfSRE44TjxnEYuwM+rME4X+3jI3BdLQ/OsAC7RN6Gjh4Zi4ATwv5y238L/OD+XzMhdn6z/yTDEw0JXj+cK7T5TP/AEcYNbwG/kYTYW98fx84pZGh+DgHjZL84/JVwDsznjbwby8FZpl5C9mksXRHxqMUhSUBei8CXrBwCoLRse1QdNGzAnU+FejS4IRUEKrIfTBFQ2eLwblGaqwYqNNF7sgHcW/WClREaMIL3jaUShVVSJ8wNhROdZ8foPnC4Ee0cji/Ir9cG9T51iXCFoENPUP9ZClDaupiSCQ8mjmge8Qk/Ewfb7+NZo6nYH3MUncwGr8OABC3VOcZ3BkGv6ZqnmFh+M2jfij/AL/bBZD41Z/b+rlem+WZzOy7L/73+XJ8AhB7D+3+uLbR0bV/v985NNWWLuH9/bAJATjXB4yHeQvk8cY++ybPyTP3eI/b/WWD2l+5/wCYtlRUg4f5w4JCbDxp0cc4AeA6ddZv3sdj/GBDbxT+GNlnkp/Zi1AbXD2LH44wdr8bP56xwQfGr85Hz8n9mfr/AJv/AMXYdYsKvKm8spuh2H+/ONW7fn/m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8" name="Picture 10" descr="Жуков В.В. Бизнес-планирование в электроэнергетике. 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692696"/>
            <a:ext cx="2910473" cy="4176464"/>
          </a:xfrm>
          <a:prstGeom prst="rect">
            <a:avLst/>
          </a:prstGeom>
          <a:noFill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275856" y="764704"/>
          <a:ext cx="5184576" cy="4171188"/>
        </p:xfrm>
        <a:graphic>
          <a:graphicData uri="http://schemas.openxmlformats.org/drawingml/2006/table">
            <a:tbl>
              <a:tblPr/>
              <a:tblGrid>
                <a:gridCol w="658689"/>
                <a:gridCol w="4525887"/>
              </a:tblGrid>
              <a:tr h="4104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Ж 86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Жуков, В. В.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Бизнес-планирование в электроэнергетике : учебное пособие.; допущено УМО вузов России по образованию в области энергетики и электротехники / В. В. Жуков. - М. : МЭИ, 2011. - 568 с.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Изложены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основные этапы реформирования и современное состояние электроэнергетики России. Впервые приведены образцы бизнес-планов различных проектов развития электроэнергетики России (реконструкция и строительство электростанций, линий электропередачи и подстанции, создание новых компаний по диагностике и ремонту энергетического оборудования, а также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энергосбытовой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компании).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6 - аб.(4),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№2(1), №3(1)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s://j.livelib.ru/boocover/1000692124/200/d503/__Avtomobilnyj_menedzh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692696"/>
            <a:ext cx="2880321" cy="4320482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75856" y="764704"/>
          <a:ext cx="4145071" cy="4176464"/>
        </p:xfrm>
        <a:graphic>
          <a:graphicData uri="http://schemas.openxmlformats.org/drawingml/2006/table">
            <a:tbl>
              <a:tblPr/>
              <a:tblGrid>
                <a:gridCol w="648072"/>
                <a:gridCol w="3496999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65.37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И20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Иванов, В. В.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Автомобильный менеджмент / В. В. Иванов, П. В. </a:t>
                      </a:r>
                      <a:r>
                        <a:rPr lang="ru-RU" sz="1400" dirty="0" err="1">
                          <a:latin typeface="Arial CYR"/>
                          <a:ea typeface="Times New Roman"/>
                          <a:cs typeface="Times New Roman"/>
                        </a:rPr>
                        <a:t>Богаченко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. - М. : ИНФРА-М, 2007. - 430 с. - (Национальные проекты)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ru-RU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Подробно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описаны основные инструменты и современные технологии управления автомобильным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бизнесом. Структурированы и обобщены</a:t>
                      </a:r>
                      <a:r>
                        <a:rPr lang="ru-RU" sz="14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 в единый комплекс методы управления бизнес-процессами стратегического анализа и планирования.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25 - аб.(22),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№2(1), №3(2)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bibl1\Desktop\1393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947306" cy="4275407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419872" y="620688"/>
          <a:ext cx="4001055" cy="4176464"/>
        </p:xfrm>
        <a:graphic>
          <a:graphicData uri="http://schemas.openxmlformats.org/drawingml/2006/table">
            <a:tbl>
              <a:tblPr/>
              <a:tblGrid>
                <a:gridCol w="648072"/>
                <a:gridCol w="3352983"/>
              </a:tblGrid>
              <a:tr h="41764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65.3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М 50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Менеджмент и маркетинг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в электроэнергетике : учебное пособие для студентов вузов.; рекомендовано УМО вузов России в области энергетики / ред. : А. Ф. Дьяков. - 3-е изд., стереотип. - М. : МЭИ, 2007. - 504 с. : ил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Раскрывается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актуальная проблема управления электроэнергетической отраслью в условиях рыночных отношений. Описано современное состояние электроэнергетики России.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20 -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№3(1),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№2(1),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аб.(18)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ozon-st.cdn.ngenix.net/multimedia/10016665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808312" cy="4437134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03848" y="620688"/>
          <a:ext cx="4217079" cy="4320480"/>
        </p:xfrm>
        <a:graphic>
          <a:graphicData uri="http://schemas.openxmlformats.org/drawingml/2006/table">
            <a:tbl>
              <a:tblPr/>
              <a:tblGrid>
                <a:gridCol w="648072"/>
                <a:gridCol w="3569007"/>
              </a:tblGrid>
              <a:tr h="4320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65.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0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М </a:t>
                      </a:r>
                      <a:r>
                        <a:rPr lang="en-US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64</a:t>
                      </a: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Миронов, М. Г.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Экономика отрасли (машиностроение) : учебник / М. Г. Миронов, С. В. Загородников. - М. : ФОРУМ: ИНФРА-М, 2015. - 320 с. - (Профессиональное образование)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Аннотация</a:t>
                      </a:r>
                      <a:r>
                        <a:rPr lang="ru-RU" sz="1400" b="1" dirty="0">
                          <a:latin typeface="Arial CYR"/>
                          <a:ea typeface="Times New Roman"/>
                          <a:cs typeface="Times New Roman"/>
                        </a:rPr>
                        <a:t>: 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latin typeface="Arial CYR"/>
                          <a:ea typeface="Times New Roman"/>
                          <a:cs typeface="Times New Roman"/>
                        </a:rPr>
                        <a:t>учебнике рассмотрены основные разделы программы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курса:</a:t>
                      </a:r>
                      <a:r>
                        <a:rPr lang="ru-RU" sz="14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отрасль и рыночная экономика ; особенности и перспективы развития ; экономические показатели развития ; предприятие </a:t>
                      </a:r>
                      <a:r>
                        <a:rPr lang="ru-RU" sz="1400" baseline="0" dirty="0" err="1" smtClean="0">
                          <a:latin typeface="Arial CYR"/>
                          <a:ea typeface="Times New Roman"/>
                          <a:cs typeface="Times New Roman"/>
                        </a:rPr>
                        <a:t>ка</a:t>
                      </a:r>
                      <a:r>
                        <a:rPr lang="ru-RU" sz="1400" baseline="0" dirty="0" smtClean="0">
                          <a:latin typeface="Arial CYR"/>
                          <a:ea typeface="Times New Roman"/>
                          <a:cs typeface="Times New Roman"/>
                        </a:rPr>
                        <a:t> хозяйствующий субъект.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Arial CYR"/>
                          <a:ea typeface="Times New Roman"/>
                          <a:cs typeface="Times New Roman"/>
                        </a:rPr>
                        <a:t>Экземпляры:</a:t>
                      </a:r>
                      <a:endParaRPr lang="en-US" sz="1400" b="1" dirty="0" smtClean="0">
                        <a:latin typeface="Arial CYR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15 - Чз </a:t>
                      </a:r>
                      <a:r>
                        <a:rPr lang="ru-RU" sz="1400" dirty="0" smtClean="0">
                          <a:latin typeface="Arial"/>
                          <a:ea typeface="Times New Roman"/>
                          <a:cs typeface="Times New Roman"/>
                        </a:rPr>
                        <a:t>№1(2), №3(2), </a:t>
                      </a:r>
                      <a:r>
                        <a:rPr lang="ru-RU" sz="1400" dirty="0" smtClean="0">
                          <a:latin typeface="Arial CYR"/>
                          <a:ea typeface="Times New Roman"/>
                          <a:cs typeface="Times New Roman"/>
                        </a:rPr>
                        <a:t>аб.(11)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578</TotalTime>
  <Words>1074</Words>
  <Application>Microsoft Office PowerPoint</Application>
  <PresentationFormat>Экран (4:3)</PresentationFormat>
  <Paragraphs>104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Читальный зал</dc:creator>
  <cp:lastModifiedBy>bibl1</cp:lastModifiedBy>
  <cp:revision>56</cp:revision>
  <dcterms:created xsi:type="dcterms:W3CDTF">2019-02-06T03:13:54Z</dcterms:created>
  <dcterms:modified xsi:type="dcterms:W3CDTF">2019-02-08T04:54:12Z</dcterms:modified>
</cp:coreProperties>
</file>