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3"/>
  </p:notesMasterIdLst>
  <p:sldIdLst>
    <p:sldId id="256" r:id="rId2"/>
    <p:sldId id="302" r:id="rId3"/>
    <p:sldId id="321" r:id="rId4"/>
    <p:sldId id="289" r:id="rId5"/>
    <p:sldId id="290" r:id="rId6"/>
    <p:sldId id="292" r:id="rId7"/>
    <p:sldId id="293" r:id="rId8"/>
    <p:sldId id="322" r:id="rId9"/>
    <p:sldId id="303" r:id="rId10"/>
    <p:sldId id="294" r:id="rId11"/>
    <p:sldId id="323" r:id="rId12"/>
    <p:sldId id="295" r:id="rId13"/>
    <p:sldId id="296" r:id="rId14"/>
    <p:sldId id="297" r:id="rId15"/>
    <p:sldId id="298" r:id="rId16"/>
    <p:sldId id="300" r:id="rId17"/>
    <p:sldId id="304" r:id="rId18"/>
    <p:sldId id="324" r:id="rId19"/>
    <p:sldId id="325" r:id="rId20"/>
    <p:sldId id="301" r:id="rId21"/>
    <p:sldId id="282" r:id="rId22"/>
    <p:sldId id="305" r:id="rId23"/>
    <p:sldId id="306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20" r:id="rId33"/>
    <p:sldId id="317" r:id="rId34"/>
    <p:sldId id="318" r:id="rId35"/>
    <p:sldId id="319" r:id="rId36"/>
    <p:sldId id="327" r:id="rId37"/>
    <p:sldId id="346" r:id="rId38"/>
    <p:sldId id="347" r:id="rId39"/>
    <p:sldId id="328" r:id="rId40"/>
    <p:sldId id="348" r:id="rId41"/>
    <p:sldId id="329" r:id="rId42"/>
    <p:sldId id="330" r:id="rId43"/>
    <p:sldId id="331" r:id="rId44"/>
    <p:sldId id="332" r:id="rId45"/>
    <p:sldId id="333" r:id="rId46"/>
    <p:sldId id="349" r:id="rId47"/>
    <p:sldId id="334" r:id="rId48"/>
    <p:sldId id="335" r:id="rId49"/>
    <p:sldId id="336" r:id="rId50"/>
    <p:sldId id="350" r:id="rId51"/>
    <p:sldId id="337" r:id="rId52"/>
    <p:sldId id="351" r:id="rId53"/>
    <p:sldId id="352" r:id="rId54"/>
    <p:sldId id="338" r:id="rId55"/>
    <p:sldId id="339" r:id="rId56"/>
    <p:sldId id="353" r:id="rId57"/>
    <p:sldId id="354" r:id="rId58"/>
    <p:sldId id="355" r:id="rId59"/>
    <p:sldId id="340" r:id="rId60"/>
    <p:sldId id="341" r:id="rId61"/>
    <p:sldId id="342" r:id="rId62"/>
    <p:sldId id="343" r:id="rId63"/>
    <p:sldId id="344" r:id="rId64"/>
    <p:sldId id="283" r:id="rId65"/>
    <p:sldId id="356" r:id="rId66"/>
    <p:sldId id="357" r:id="rId67"/>
    <p:sldId id="358" r:id="rId68"/>
    <p:sldId id="359" r:id="rId69"/>
    <p:sldId id="360" r:id="rId70"/>
    <p:sldId id="361" r:id="rId71"/>
    <p:sldId id="362" r:id="rId72"/>
    <p:sldId id="363" r:id="rId73"/>
    <p:sldId id="366" r:id="rId74"/>
    <p:sldId id="364" r:id="rId75"/>
    <p:sldId id="365" r:id="rId76"/>
    <p:sldId id="284" r:id="rId77"/>
    <p:sldId id="367" r:id="rId78"/>
    <p:sldId id="369" r:id="rId79"/>
    <p:sldId id="368" r:id="rId80"/>
    <p:sldId id="370" r:id="rId81"/>
    <p:sldId id="285" r:id="rId82"/>
    <p:sldId id="372" r:id="rId83"/>
    <p:sldId id="371" r:id="rId84"/>
    <p:sldId id="373" r:id="rId85"/>
    <p:sldId id="374" r:id="rId86"/>
    <p:sldId id="286" r:id="rId87"/>
    <p:sldId id="376" r:id="rId88"/>
    <p:sldId id="287" r:id="rId89"/>
    <p:sldId id="288" r:id="rId90"/>
    <p:sldId id="377" r:id="rId91"/>
    <p:sldId id="268" r:id="rId92"/>
    <p:sldId id="269" r:id="rId93"/>
    <p:sldId id="378" r:id="rId94"/>
    <p:sldId id="382" r:id="rId95"/>
    <p:sldId id="383" r:id="rId96"/>
    <p:sldId id="384" r:id="rId97"/>
    <p:sldId id="385" r:id="rId98"/>
    <p:sldId id="386" r:id="rId99"/>
    <p:sldId id="387" r:id="rId100"/>
    <p:sldId id="379" r:id="rId101"/>
    <p:sldId id="380" r:id="rId102"/>
    <p:sldId id="388" r:id="rId103"/>
    <p:sldId id="389" r:id="rId104"/>
    <p:sldId id="390" r:id="rId105"/>
    <p:sldId id="391" r:id="rId106"/>
    <p:sldId id="381" r:id="rId107"/>
    <p:sldId id="392" r:id="rId108"/>
    <p:sldId id="393" r:id="rId109"/>
    <p:sldId id="394" r:id="rId110"/>
    <p:sldId id="395" r:id="rId111"/>
    <p:sldId id="396" r:id="rId112"/>
    <p:sldId id="397" r:id="rId113"/>
    <p:sldId id="434" r:id="rId114"/>
    <p:sldId id="398" r:id="rId115"/>
    <p:sldId id="399" r:id="rId116"/>
    <p:sldId id="400" r:id="rId117"/>
    <p:sldId id="432" r:id="rId118"/>
    <p:sldId id="401" r:id="rId119"/>
    <p:sldId id="433" r:id="rId120"/>
    <p:sldId id="402" r:id="rId121"/>
    <p:sldId id="403" r:id="rId1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CEC6B-9672-4DFC-B734-8C93D8181BC6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84CF0-FE4A-4596-B880-473D90299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84CF0-FE4A-4596-B880-473D902993FB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50000"/>
                <a:satMod val="180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4800" dirty="0" smtClean="0"/>
              <a:t>Уважаемые читатели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«Общественные науки».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обзор мы составили в помощь преподавателям для ознакомления, а также он будет полезен студентам поступившим на первый курс в наш институт.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библиографических описаний документов.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2000 года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ГОСТ 7.1-2003 «Библиографическая запись. Библиографическое описание. Общие требования и правила составления».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Представленную литературу вы сможете получить посетив отдел «Абонемент» библиотеки ХТИ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филиала СФУ, в корпусе «Б» по адресу: ул. Комарова, 15 (2 этаж), аудитория № 202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3200400" cy="422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381000"/>
            <a:ext cx="4474840" cy="5745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87.73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О-77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Островский, Э. В.Философия : учебник / Э. В. Островский. - М. : Вузовский учебник: ИНФРА-М, 2015. - 313 с.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В учебнике рассматриваются основные понятия философского знания, процесс его </a:t>
            </a:r>
            <a:r>
              <a:rPr lang="ru-RU" sz="1800" dirty="0" smtClean="0">
                <a:latin typeface="Times New Roman" pitchFamily="18" charset="0"/>
              </a:rPr>
              <a:t>становления, а также актуальные проблемы современного этапа развития философии.</a:t>
            </a:r>
            <a:endParaRPr lang="ru-RU" sz="18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всего:15 -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.(11),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№1(2),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№2(2)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3352800" cy="505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1944216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332656"/>
            <a:ext cx="4474840" cy="59767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66.3(2Рос)я73</a:t>
            </a:r>
          </a:p>
          <a:p>
            <a:r>
              <a:rPr lang="ru-RU" sz="7200" dirty="0" smtClean="0"/>
              <a:t>Ж 73</a:t>
            </a:r>
          </a:p>
          <a:p>
            <a:r>
              <a:rPr lang="ru-RU" sz="7200" dirty="0" smtClean="0"/>
              <a:t>Жириновский В. В. </a:t>
            </a:r>
          </a:p>
          <a:p>
            <a:r>
              <a:rPr lang="ru-RU" sz="7200" dirty="0" err="1" smtClean="0"/>
              <a:t>Этногеополитика</a:t>
            </a:r>
            <a:r>
              <a:rPr lang="ru-RU" sz="7200" dirty="0" smtClean="0"/>
              <a:t> : учебное пособие.; допущено УМО по классическому университетскому образованию / В. В. Жириновский. - 2-е изд. - М. : Издание Либерально-демократической партии России, 2012. - 464 с.</a:t>
            </a:r>
          </a:p>
          <a:p>
            <a:r>
              <a:rPr lang="ru-RU" sz="7200" dirty="0" smtClean="0"/>
              <a:t>Аннотация: Раскрывается новая научная и учебная дисциплина </a:t>
            </a:r>
            <a:r>
              <a:rPr lang="ru-RU" sz="7200" dirty="0" err="1" smtClean="0"/>
              <a:t>Этногеополитка</a:t>
            </a:r>
            <a:r>
              <a:rPr lang="ru-RU" sz="7200" dirty="0" smtClean="0"/>
              <a:t>. Показывается место и роль новой учебной дисциплины в системе общественных и политических наук, раскрывается ее предмет и методы исследования. Представлена </a:t>
            </a:r>
            <a:r>
              <a:rPr lang="ru-RU" sz="7200" dirty="0" err="1" smtClean="0"/>
              <a:t>этногеополитическая</a:t>
            </a:r>
            <a:r>
              <a:rPr lang="ru-RU" sz="7200" dirty="0" smtClean="0"/>
              <a:t> модель современного мирового порядка, роль России как </a:t>
            </a:r>
            <a:r>
              <a:rPr lang="ru-RU" sz="7200" dirty="0" err="1" smtClean="0"/>
              <a:t>генеративно</a:t>
            </a:r>
            <a:r>
              <a:rPr lang="ru-RU" sz="7200" dirty="0" smtClean="0"/>
              <a:t> - политического центра восточно-христианской православной цивилизации.</a:t>
            </a:r>
          </a:p>
          <a:p>
            <a:r>
              <a:rPr lang="ru-RU" sz="7200" dirty="0" smtClean="0"/>
              <a:t> Экземпляры: всего:3 -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.(2),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№1(1)</a:t>
            </a:r>
          </a:p>
          <a:p>
            <a:endParaRPr lang="ru-RU" sz="72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252028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1872208" cy="3744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60648"/>
            <a:ext cx="4402832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66.0я73</a:t>
            </a:r>
          </a:p>
          <a:p>
            <a:r>
              <a:rPr lang="ru-RU" sz="1800" dirty="0" smtClean="0"/>
              <a:t>К 18</a:t>
            </a:r>
          </a:p>
          <a:p>
            <a:r>
              <a:rPr lang="ru-RU" sz="1800" dirty="0" smtClean="0"/>
              <a:t>Каменская  Е. Н. </a:t>
            </a:r>
          </a:p>
          <a:p>
            <a:r>
              <a:rPr lang="ru-RU" sz="1800" dirty="0" smtClean="0"/>
              <a:t>Политология : учебное пособие / Е. Н. Каменская. - 2-е изд. - М. : "Дашков и К", 2006. - 304 с.</a:t>
            </a:r>
          </a:p>
          <a:p>
            <a:r>
              <a:rPr lang="ru-RU" sz="1800" dirty="0" smtClean="0"/>
              <a:t>Аннотация: В учебном пособии рассматриваются базовые темы учебного курса и ключевые понятия политологии.</a:t>
            </a:r>
          </a:p>
          <a:p>
            <a:r>
              <a:rPr lang="ru-RU" sz="1800" dirty="0" smtClean="0"/>
              <a:t>Экземпляры: всего:49 -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.(45),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</a:t>
            </a:r>
          </a:p>
          <a:p>
            <a:endParaRPr lang="ru-RU" sz="18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8194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201622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1656184" cy="2952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66.4(0), 03я73</a:t>
            </a:r>
          </a:p>
          <a:p>
            <a:r>
              <a:rPr lang="ru-RU" sz="7200" dirty="0" smtClean="0"/>
              <a:t>К 61</a:t>
            </a:r>
          </a:p>
          <a:p>
            <a:r>
              <a:rPr lang="ru-RU" sz="7200" dirty="0" smtClean="0"/>
              <a:t>Колосов  В. А. </a:t>
            </a:r>
          </a:p>
          <a:p>
            <a:r>
              <a:rPr lang="ru-RU" sz="7200" dirty="0" smtClean="0"/>
              <a:t>Геополитика и политическая география : учебник.; допущено МО РФ / В. А. Колосов, Н. С. Мироненко. - 2-е изд., </a:t>
            </a:r>
            <a:r>
              <a:rPr lang="ru-RU" sz="7200" dirty="0" err="1" smtClean="0"/>
              <a:t>испр</a:t>
            </a:r>
            <a:r>
              <a:rPr lang="ru-RU" sz="7200" dirty="0" smtClean="0"/>
              <a:t>. и доп. - М. : Аспект Пресс, 2005. - 479 с.</a:t>
            </a:r>
          </a:p>
          <a:p>
            <a:r>
              <a:rPr lang="ru-RU" sz="7200" dirty="0" smtClean="0"/>
              <a:t>Аннотация: В учебнике впервые представлена общая картина развития двух генетически взаимосвязанных дисциплин - геополитики и политической географии. Авторы анализируют их проблемы, направления, теории, концепции, модели и гипотезы, включая новейшие достижения мировой географической мысли, почти неизвестные в нашей стране. История идей раскрывается на примере их проявления в системе международных отношений и политической жизни многих стран мира. Особое внимание уделено проблемам геополитики  и политической географии России.</a:t>
            </a:r>
          </a:p>
          <a:p>
            <a:r>
              <a:rPr lang="ru-RU" sz="7200" dirty="0" smtClean="0"/>
              <a:t> Экземпляры: всего:5 -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№1(2),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.(3)</a:t>
            </a:r>
          </a:p>
          <a:p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218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266429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1800200" cy="3240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60648"/>
            <a:ext cx="4402832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66.0+60.5я73</a:t>
            </a:r>
          </a:p>
          <a:p>
            <a:r>
              <a:rPr lang="ru-RU" sz="7200" dirty="0" smtClean="0"/>
              <a:t>К 89</a:t>
            </a:r>
          </a:p>
          <a:p>
            <a:r>
              <a:rPr lang="ru-RU" sz="7200" dirty="0" err="1" smtClean="0"/>
              <a:t>Куканова</a:t>
            </a:r>
            <a:r>
              <a:rPr lang="ru-RU" sz="7200" dirty="0" smtClean="0"/>
              <a:t>  Е. В. </a:t>
            </a:r>
          </a:p>
          <a:p>
            <a:r>
              <a:rPr lang="ru-RU" sz="7200" dirty="0" smtClean="0"/>
              <a:t>Политология и социология : учебник для вузов / Е. В. </a:t>
            </a:r>
            <a:r>
              <a:rPr lang="ru-RU" sz="7200" dirty="0" err="1" smtClean="0"/>
              <a:t>Куканова</a:t>
            </a:r>
            <a:r>
              <a:rPr lang="ru-RU" sz="7200" dirty="0" smtClean="0"/>
              <a:t>, П. Д. </a:t>
            </a:r>
            <a:r>
              <a:rPr lang="ru-RU" sz="7200" dirty="0" err="1" smtClean="0"/>
              <a:t>Павленок</a:t>
            </a:r>
            <a:r>
              <a:rPr lang="ru-RU" sz="7200" dirty="0" smtClean="0"/>
              <a:t>. - 2-е изд., </a:t>
            </a:r>
            <a:r>
              <a:rPr lang="ru-RU" sz="7200" dirty="0" err="1" smtClean="0"/>
              <a:t>испр</a:t>
            </a:r>
            <a:r>
              <a:rPr lang="ru-RU" sz="7200" dirty="0" smtClean="0"/>
              <a:t>. и доп. - М. : Издательство </a:t>
            </a:r>
            <a:r>
              <a:rPr lang="ru-RU" sz="7200" dirty="0" err="1" smtClean="0"/>
              <a:t>Юрайт</a:t>
            </a:r>
            <a:r>
              <a:rPr lang="ru-RU" sz="7200" dirty="0" smtClean="0"/>
              <a:t>, 2018. - 248 с. -</a:t>
            </a:r>
          </a:p>
          <a:p>
            <a:r>
              <a:rPr lang="ru-RU" sz="7200" dirty="0" smtClean="0"/>
              <a:t>Аннотация: В учебнике изложен систематический курс основ социологии и политологии. Рассматривается место социологии в системе общественных наук, общество как объект изучения социологии, предмет политологии, политическая система, политическое сознание и культура. Вопросы и литература, представленные в конце каждой главы, значительно облегчают усвоение теоретического материала и помогают студентам лучше ориентироваться в сложных социально-политических процессах, происходящих в нашей стране и в мировом сообществе.</a:t>
            </a:r>
          </a:p>
          <a:p>
            <a:r>
              <a:rPr lang="ru-RU" sz="7200" dirty="0" smtClean="0"/>
              <a:t> Экземпляры: всего:14 -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№1(2),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.(10)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sz="1800" dirty="0"/>
          </a:p>
        </p:txBody>
      </p:sp>
      <p:pic>
        <p:nvPicPr>
          <p:cNvPr id="10242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244827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1728192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04871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67.0я73</a:t>
            </a:r>
          </a:p>
          <a:p>
            <a:r>
              <a:rPr lang="ru-RU" sz="1800" dirty="0" smtClean="0"/>
              <a:t>М 92</a:t>
            </a:r>
          </a:p>
          <a:p>
            <a:r>
              <a:rPr lang="ru-RU" sz="1800" dirty="0" err="1" smtClean="0"/>
              <a:t>Мухаев</a:t>
            </a:r>
            <a:r>
              <a:rPr lang="ru-RU" sz="1800" dirty="0" smtClean="0"/>
              <a:t>  Р. Т. </a:t>
            </a:r>
          </a:p>
          <a:p>
            <a:r>
              <a:rPr lang="ru-RU" sz="1800" dirty="0" smtClean="0"/>
              <a:t>Правоведение : учебник.; рекомендовано МО РФ / Р. Т. </a:t>
            </a:r>
            <a:r>
              <a:rPr lang="ru-RU" sz="1800" dirty="0" err="1" smtClean="0"/>
              <a:t>Мухаев</a:t>
            </a:r>
            <a:r>
              <a:rPr lang="ru-RU" sz="1800" dirty="0" smtClean="0"/>
              <a:t>. - 3-е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- М. : ЮНИТИ-ДАНА, 2013. - 431 с.</a:t>
            </a:r>
          </a:p>
          <a:p>
            <a:r>
              <a:rPr lang="ru-RU" sz="1800" dirty="0" err="1" smtClean="0"/>
              <a:t>Аннотация:Теоретические</a:t>
            </a:r>
            <a:r>
              <a:rPr lang="ru-RU" sz="1800" dirty="0" smtClean="0"/>
              <a:t> вопросы политики дополнены в книге практическим </a:t>
            </a:r>
            <a:r>
              <a:rPr lang="ru-RU" sz="1800" dirty="0" err="1" smtClean="0"/>
              <a:t>дискурсом</a:t>
            </a:r>
            <a:r>
              <a:rPr lang="ru-RU" sz="1800" dirty="0" smtClean="0"/>
              <a:t>, имеющим значение для каждого человека. Анализируется опыт политического развития не только развитых западных стран, но и России, рассматриваются проблемы политического транзита, формирования политической структуры мира XXI века.</a:t>
            </a:r>
          </a:p>
          <a:p>
            <a:r>
              <a:rPr lang="ru-RU" sz="1800" dirty="0" smtClean="0"/>
              <a:t>Экземпляры: всего:100 -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.(97),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№1(2); 2006, то же 2008. - 12 -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.(9),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1266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252028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1800200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88640"/>
            <a:ext cx="4474840" cy="61207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66.4я73</a:t>
            </a:r>
          </a:p>
          <a:p>
            <a:r>
              <a:rPr lang="ru-RU" sz="1800" dirty="0" smtClean="0"/>
              <a:t>Н28</a:t>
            </a:r>
          </a:p>
          <a:p>
            <a:r>
              <a:rPr lang="ru-RU" sz="1800" dirty="0" smtClean="0"/>
              <a:t>Нартов Н.А. </a:t>
            </a:r>
          </a:p>
          <a:p>
            <a:r>
              <a:rPr lang="ru-RU" sz="1800" dirty="0" smtClean="0"/>
              <a:t>Геополитика : учебник для вузов / Н.А. Нартов. - 2-е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- М. : ЮНИТИ-ДАНА, 2003. - 439 с.</a:t>
            </a:r>
          </a:p>
          <a:p>
            <a:r>
              <a:rPr lang="ru-RU" sz="1800" dirty="0" smtClean="0"/>
              <a:t>Аннотация: Геополитика учит мыслить, мыслить континентами, охватывая мир в целом, смотреть на десятилетия вперед, анализировать весь комплекс событий, протекающих в нашем </a:t>
            </a:r>
            <a:r>
              <a:rPr lang="ru-RU" sz="1800" dirty="0" err="1" smtClean="0"/>
              <a:t>глобализирующемся</a:t>
            </a:r>
            <a:r>
              <a:rPr lang="ru-RU" sz="1800" dirty="0" smtClean="0"/>
              <a:t> мире, учит находить свое место в этом динамичном мире.</a:t>
            </a:r>
          </a:p>
          <a:p>
            <a:r>
              <a:rPr lang="ru-RU" sz="1800" dirty="0" smtClean="0"/>
              <a:t> Экземпляры: всего:1 -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pic>
        <p:nvPicPr>
          <p:cNvPr id="12290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280831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72816"/>
            <a:ext cx="1584176" cy="3024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60648"/>
            <a:ext cx="4402832" cy="604871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66.0я73</a:t>
            </a:r>
          </a:p>
          <a:p>
            <a:r>
              <a:rPr lang="ru-RU" sz="1800" dirty="0" smtClean="0"/>
              <a:t>П 50</a:t>
            </a:r>
          </a:p>
          <a:p>
            <a:r>
              <a:rPr lang="ru-RU" sz="1800" dirty="0" smtClean="0"/>
              <a:t>Политология : учебник для бакалавров / под ред. В. А. </a:t>
            </a:r>
            <a:r>
              <a:rPr lang="ru-RU" sz="1800" dirty="0" err="1" smtClean="0"/>
              <a:t>Ачкасова</a:t>
            </a:r>
            <a:r>
              <a:rPr lang="ru-RU" sz="1800" dirty="0" smtClean="0"/>
              <a:t>, В. А. </a:t>
            </a:r>
            <a:r>
              <a:rPr lang="ru-RU" sz="1800" dirty="0" err="1" smtClean="0"/>
              <a:t>Гуторова</a:t>
            </a:r>
            <a:r>
              <a:rPr lang="ru-RU" sz="1800" dirty="0" smtClean="0"/>
              <a:t>. - 3-е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- М. : Издательство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2014. - 806 с. - (Бакалавр. Углубленный курс)</a:t>
            </a:r>
          </a:p>
          <a:p>
            <a:r>
              <a:rPr lang="ru-RU" sz="1800" dirty="0" smtClean="0"/>
              <a:t>Аннотация: Учебник представляет собой изложение ключевых проблем современной политической науки. При подготовке учебника использованы новейшие исследования, материалы и теоретические разработки ведущих отечественных и зарубежных политологов.</a:t>
            </a:r>
          </a:p>
          <a:p>
            <a:r>
              <a:rPr lang="ru-RU" sz="1800" dirty="0" smtClean="0"/>
              <a:t>Экземпляры: всего:20 -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.(16),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pic>
        <p:nvPicPr>
          <p:cNvPr id="13314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37626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2376264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8640"/>
            <a:ext cx="4546848" cy="6120720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66.0я73</a:t>
            </a:r>
          </a:p>
          <a:p>
            <a:r>
              <a:rPr lang="ru-RU" sz="1900" dirty="0" smtClean="0"/>
              <a:t>П 50</a:t>
            </a:r>
          </a:p>
          <a:p>
            <a:r>
              <a:rPr lang="ru-RU" sz="1900" dirty="0" smtClean="0"/>
              <a:t>Политология : учебник для бакалавров.; рекомендовано МО РФ / ред. В. Н. </a:t>
            </a:r>
            <a:r>
              <a:rPr lang="ru-RU" sz="1900" dirty="0" err="1" smtClean="0"/>
              <a:t>Лавриненко</a:t>
            </a:r>
            <a:r>
              <a:rPr lang="ru-RU" sz="1900" dirty="0" smtClean="0"/>
              <a:t>. - М. : </a:t>
            </a:r>
            <a:r>
              <a:rPr lang="ru-RU" sz="1900" dirty="0" err="1" smtClean="0"/>
              <a:t>Юрайт</a:t>
            </a:r>
            <a:r>
              <a:rPr lang="ru-RU" sz="1900" dirty="0" smtClean="0"/>
              <a:t>, 2013. - 519 с. - (Серия: Бакалавр. Базовый курс)</a:t>
            </a:r>
          </a:p>
          <a:p>
            <a:r>
              <a:rPr lang="ru-RU" sz="1900" dirty="0" smtClean="0"/>
              <a:t>Аннотация: Рассмотрен широкий курс вопросов политологии, ее общетеоретические и методологические проблемы, основные понятия (категории), выполняемые функции, а также методы политологических исследований. Значительное внимание уделено истории развития политической мысли, знание которой позволяет глубже осмыслить сегодняшние политические явления и проблемы современной политологии. </a:t>
            </a:r>
          </a:p>
          <a:p>
            <a:r>
              <a:rPr lang="ru-RU" sz="1800" dirty="0" smtClean="0"/>
              <a:t>Экземпляры: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№1(1).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pic>
        <p:nvPicPr>
          <p:cNvPr id="14338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02433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1656184" cy="3384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04664"/>
            <a:ext cx="4618856" cy="5904696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66.0я73</a:t>
            </a:r>
          </a:p>
          <a:p>
            <a:r>
              <a:rPr lang="ru-RU" sz="2300" dirty="0" smtClean="0"/>
              <a:t>П 50</a:t>
            </a:r>
          </a:p>
          <a:p>
            <a:r>
              <a:rPr lang="ru-RU" sz="2300" dirty="0" smtClean="0"/>
              <a:t>Политология : учебник.; рекомендовано УМО вузов России в качестве учебника для студентов, обучающихся по специальности "Бухгалтерский учет, анализ и аудит", "Мировая экономика и международные отношения". –ред. А.Г. Грязновой;  3-е изд., </a:t>
            </a:r>
            <a:r>
              <a:rPr lang="ru-RU" sz="2300" dirty="0" err="1" smtClean="0"/>
              <a:t>перераб</a:t>
            </a:r>
            <a:r>
              <a:rPr lang="ru-RU" sz="2300" dirty="0" smtClean="0"/>
              <a:t>. и доп. - М. : ИНФРА-М, 2007. - 396 с. - (Высшее образование)</a:t>
            </a:r>
          </a:p>
          <a:p>
            <a:r>
              <a:rPr lang="ru-RU" sz="2300" dirty="0" smtClean="0"/>
              <a:t>Аннотация: Излагаются вопросы политологии, а также проблемы взаимодействия экономики и политики. Это первый в отечественной литературе учебник по политологии, написанный специально для студентов, получающих экономическое образование.</a:t>
            </a:r>
          </a:p>
          <a:p>
            <a:r>
              <a:rPr lang="ru-RU" sz="2300" dirty="0" smtClean="0"/>
              <a:t> Экземпляры: всего:60 - </a:t>
            </a:r>
            <a:r>
              <a:rPr lang="ru-RU" sz="2300" dirty="0" err="1" smtClean="0"/>
              <a:t>аб</a:t>
            </a:r>
            <a:r>
              <a:rPr lang="ru-RU" sz="2300" dirty="0" smtClean="0"/>
              <a:t>.(56), </a:t>
            </a:r>
            <a:r>
              <a:rPr lang="ru-RU" sz="2300" dirty="0" err="1" smtClean="0"/>
              <a:t>Чз</a:t>
            </a:r>
            <a:r>
              <a:rPr lang="ru-RU" sz="2300" dirty="0" smtClean="0"/>
              <a:t> №1(2), </a:t>
            </a:r>
            <a:r>
              <a:rPr lang="ru-RU" sz="2300" dirty="0" err="1" smtClean="0"/>
              <a:t>Чз</a:t>
            </a:r>
            <a:r>
              <a:rPr lang="ru-RU" sz="2300" dirty="0" smtClean="0"/>
              <a:t> №2(2)</a:t>
            </a:r>
          </a:p>
          <a:p>
            <a:endParaRPr lang="ru-RU" sz="23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pic>
        <p:nvPicPr>
          <p:cNvPr id="15362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44827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2016224" cy="3168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66.0я73</a:t>
            </a:r>
          </a:p>
          <a:p>
            <a:r>
              <a:rPr lang="ru-RU" sz="1800" dirty="0" smtClean="0"/>
              <a:t>П 50</a:t>
            </a:r>
          </a:p>
          <a:p>
            <a:r>
              <a:rPr lang="ru-RU" sz="1800" dirty="0" smtClean="0"/>
              <a:t>Политология : учебник.; рекомендовано МО РФ / ред. : М. А. Василик. - М. : </a:t>
            </a:r>
            <a:r>
              <a:rPr lang="ru-RU" sz="1800" dirty="0" err="1" smtClean="0"/>
              <a:t>Гардарики</a:t>
            </a:r>
            <a:r>
              <a:rPr lang="ru-RU" sz="1800" dirty="0" smtClean="0"/>
              <a:t>, 2007. - 588 с.</a:t>
            </a:r>
          </a:p>
          <a:p>
            <a:r>
              <a:rPr lang="ru-RU" sz="1800" dirty="0" smtClean="0"/>
              <a:t>Аннотация: Рассматриваются наиболее важные проблемы современной политической науки, ее специфика, основные категории и парадигмы.</a:t>
            </a:r>
          </a:p>
          <a:p>
            <a:r>
              <a:rPr lang="ru-RU" sz="1800" dirty="0" smtClean="0"/>
              <a:t> Экземпляры: всего:20 -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.(18),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16386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244827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2746648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4690864" cy="6120720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87я73</a:t>
            </a:r>
          </a:p>
          <a:p>
            <a:r>
              <a:rPr lang="ru-RU" sz="1900" dirty="0" smtClean="0"/>
              <a:t>Р15</a:t>
            </a:r>
          </a:p>
          <a:p>
            <a:r>
              <a:rPr lang="ru-RU" sz="1900" dirty="0" smtClean="0"/>
              <a:t>Радугин А.А. </a:t>
            </a:r>
          </a:p>
          <a:p>
            <a:r>
              <a:rPr lang="ru-RU" sz="1900" dirty="0" smtClean="0"/>
              <a:t>Философия : курс лекций.; рекомендовано Государственным комитетом РФ / А.А. Радугин. - 2-е изд., </a:t>
            </a:r>
            <a:r>
              <a:rPr lang="ru-RU" sz="1900" dirty="0" err="1" smtClean="0"/>
              <a:t>испр</a:t>
            </a:r>
            <a:r>
              <a:rPr lang="ru-RU" sz="1900" dirty="0" smtClean="0"/>
              <a:t>. и доп. - М. : Центр, </a:t>
            </a:r>
            <a:r>
              <a:rPr lang="ru-RU" sz="2000" dirty="0" smtClean="0"/>
              <a:t>1996, 1997-1999, 2001, 2004. - 196 с.</a:t>
            </a:r>
            <a:endParaRPr lang="ru-RU" sz="1900" dirty="0" smtClean="0"/>
          </a:p>
          <a:p>
            <a:r>
              <a:rPr lang="ru-RU" sz="1900" dirty="0" smtClean="0"/>
              <a:t>Аннотация: Учебное </a:t>
            </a:r>
            <a:r>
              <a:rPr lang="ru-RU" sz="1900" dirty="0" err="1" smtClean="0"/>
              <a:t>посбие</a:t>
            </a:r>
            <a:r>
              <a:rPr lang="ru-RU" sz="1900" dirty="0" smtClean="0"/>
              <a:t> подготовлено в соответствии с «Государственными требованиями к обязательному минимуму содержания и уровню подготовки  выпускников высшей школы. Содержание дидактических единиц этих требований по философии раскрываются через изложение основных философских направлений, течений, школ и учений, составляющих богатство философии, начиная с древнейших времен и кончая современностью.</a:t>
            </a:r>
          </a:p>
          <a:p>
            <a:r>
              <a:rPr lang="ru-RU" sz="1900" dirty="0" smtClean="0"/>
              <a:t> Экземпляры: всего:47 - </a:t>
            </a:r>
            <a:r>
              <a:rPr lang="ru-RU" sz="1900" dirty="0" err="1" smtClean="0"/>
              <a:t>аб</a:t>
            </a:r>
            <a:r>
              <a:rPr lang="ru-RU" sz="1900" dirty="0" smtClean="0"/>
              <a:t>.(47).</a:t>
            </a:r>
          </a:p>
          <a:p>
            <a:r>
              <a:rPr lang="ru-RU" sz="1900" dirty="0" smtClean="0"/>
              <a:t> </a:t>
            </a:r>
          </a:p>
          <a:p>
            <a:r>
              <a:rPr lang="ru-RU" sz="1900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bibl2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80831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1728192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60648"/>
            <a:ext cx="4690864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66.0я73</a:t>
            </a:r>
          </a:p>
          <a:p>
            <a:r>
              <a:rPr lang="ru-RU" sz="1800" dirty="0" smtClean="0"/>
              <a:t>С 79</a:t>
            </a:r>
          </a:p>
          <a:p>
            <a:r>
              <a:rPr lang="ru-RU" sz="1800" dirty="0" err="1" smtClean="0"/>
              <a:t>Стегний</a:t>
            </a:r>
            <a:r>
              <a:rPr lang="ru-RU" sz="1800" dirty="0" smtClean="0"/>
              <a:t> В. Н. </a:t>
            </a:r>
          </a:p>
          <a:p>
            <a:r>
              <a:rPr lang="ru-RU" sz="1800" dirty="0" smtClean="0"/>
              <a:t>Политология : учебное пособие для вузов / В. Н. </a:t>
            </a:r>
            <a:r>
              <a:rPr lang="ru-RU" sz="1800" dirty="0" err="1" smtClean="0"/>
              <a:t>Стегний</a:t>
            </a:r>
            <a:r>
              <a:rPr lang="ru-RU" sz="1800" dirty="0" smtClean="0"/>
              <a:t>. - 3-е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- М. : Издательство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2017. - 140 с. - (Университеты России)</a:t>
            </a:r>
          </a:p>
          <a:p>
            <a:r>
              <a:rPr lang="ru-RU" sz="1800" dirty="0" smtClean="0"/>
              <a:t>Аннотация: В учебном пособии рассмотрены политические отношения, система общества, режимы, партии, движения, культура, лидерство.</a:t>
            </a:r>
          </a:p>
          <a:p>
            <a:r>
              <a:rPr lang="ru-RU" sz="1800" dirty="0" smtClean="0"/>
              <a:t>Экземпляры: всего:15 -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7410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1683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912768" cy="1143000"/>
          </a:xfrm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«История».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 10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2010 года по 2018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1656184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88640"/>
            <a:ext cx="4762872" cy="61207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63.3я73</a:t>
            </a:r>
          </a:p>
          <a:p>
            <a:r>
              <a:rPr lang="ru-RU" sz="1800" dirty="0" smtClean="0"/>
              <a:t>Г 36</a:t>
            </a:r>
          </a:p>
          <a:p>
            <a:r>
              <a:rPr lang="ru-RU" sz="1800" dirty="0" smtClean="0"/>
              <a:t>Георгиева  Н. Г. </a:t>
            </a:r>
          </a:p>
          <a:p>
            <a:r>
              <a:rPr lang="ru-RU" sz="1800" dirty="0" smtClean="0"/>
              <a:t>Исторический словарь : справочное издание / А. С. Орлов, Н. Г. Георгиева, В. А. Георгиев. - 2-е изд. - М. : Проспект, 2016. - 592 с.</a:t>
            </a:r>
          </a:p>
          <a:p>
            <a:r>
              <a:rPr lang="ru-RU" sz="1800" dirty="0" smtClean="0"/>
              <a:t>Аннотация: Издание продолжает серию учебных книг по истории России с древнейших времен до наших дней, написанных авторами словаря.</a:t>
            </a:r>
          </a:p>
          <a:p>
            <a:r>
              <a:rPr lang="ru-RU" sz="1800" dirty="0" smtClean="0"/>
              <a:t> Экземпляры: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548680"/>
            <a:ext cx="338437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20888"/>
            <a:ext cx="2016224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260648"/>
            <a:ext cx="4978896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63.3(2)я73</a:t>
            </a:r>
          </a:p>
          <a:p>
            <a:r>
              <a:rPr lang="ru-RU" sz="1800" dirty="0" smtClean="0"/>
              <a:t>И 90</a:t>
            </a:r>
          </a:p>
          <a:p>
            <a:r>
              <a:rPr lang="ru-RU" sz="1800" dirty="0" smtClean="0"/>
              <a:t>История России : учебник / А. С. Орлов [и др.]. - 4-е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- М. : Проспект, 2018. - 528 с.</a:t>
            </a:r>
          </a:p>
          <a:p>
            <a:r>
              <a:rPr lang="ru-RU" sz="1800" dirty="0" smtClean="0"/>
              <a:t>Аннотация: В учебнике изложена история России с древнейших времен до наших дней с учетом новейших данных, накопленных исторической наукой.</a:t>
            </a:r>
          </a:p>
          <a:p>
            <a:r>
              <a:rPr lang="ru-RU" sz="1800" dirty="0" smtClean="0"/>
              <a:t>Экземпляры: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42" name="Picture 2" descr="C:\Users\bibl2\Desktop\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0243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1656184" cy="3096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63.3(2)я73</a:t>
            </a:r>
          </a:p>
          <a:p>
            <a:r>
              <a:rPr lang="ru-RU" sz="1800" dirty="0" smtClean="0"/>
              <a:t>Ж 86</a:t>
            </a:r>
          </a:p>
          <a:p>
            <a:r>
              <a:rPr lang="ru-RU" sz="1800" dirty="0" smtClean="0"/>
              <a:t>Жукова Л. В. </a:t>
            </a:r>
          </a:p>
          <a:p>
            <a:r>
              <a:rPr lang="ru-RU" sz="1800" dirty="0" smtClean="0"/>
              <a:t>История России в датах : справочник / Л. В. Жукова, Л. А. </a:t>
            </a:r>
            <a:r>
              <a:rPr lang="ru-RU" sz="1800" dirty="0" err="1" smtClean="0"/>
              <a:t>Кацва</a:t>
            </a:r>
            <a:r>
              <a:rPr lang="ru-RU" sz="1800" dirty="0" smtClean="0"/>
              <a:t>. - М. : Проспект, 2018. - 320 с.</a:t>
            </a:r>
          </a:p>
          <a:p>
            <a:r>
              <a:rPr lang="ru-RU" sz="1800" dirty="0" smtClean="0"/>
              <a:t>Аннотация: Справочник содержит информацию о всех ключевых датах политической, экономической, социальной и военной истории России.</a:t>
            </a:r>
          </a:p>
          <a:p>
            <a:r>
              <a:rPr lang="ru-RU" sz="1800" dirty="0" smtClean="0"/>
              <a:t>Экземпляры: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bibl2\Desktop\ф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24036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1440160" cy="2448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60648"/>
            <a:ext cx="4546848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63.3(2)я73</a:t>
            </a:r>
          </a:p>
          <a:p>
            <a:r>
              <a:rPr lang="ru-RU" sz="1800" dirty="0" smtClean="0"/>
              <a:t>З-93</a:t>
            </a:r>
          </a:p>
          <a:p>
            <a:r>
              <a:rPr lang="ru-RU" sz="1800" dirty="0" smtClean="0"/>
              <a:t>Зуев  М. Н. </a:t>
            </a:r>
          </a:p>
          <a:p>
            <a:r>
              <a:rPr lang="ru-RU" sz="1800" dirty="0" smtClean="0"/>
              <a:t>История России : учебное пособие для бакалавров.; рекомендовано МО и науки РФ / М. Н. Зуев. - 2-е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- М. :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2013. - 655 с. - (Серия: Бакалавр. Базовый курс)</a:t>
            </a:r>
          </a:p>
          <a:p>
            <a:r>
              <a:rPr lang="ru-RU" sz="1800" dirty="0" smtClean="0"/>
              <a:t>Аннотация: В сжатой форме излагаются основные этапы развития российской государственности с древнейших времен до наших дней.</a:t>
            </a:r>
          </a:p>
          <a:p>
            <a:r>
              <a:rPr lang="ru-RU" sz="1800" dirty="0" smtClean="0"/>
              <a:t>Экземпляры: всего:21 -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№1(3),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.(17)</a:t>
            </a:r>
          </a:p>
          <a:p>
            <a:endParaRPr lang="ru-RU" sz="18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bibl2\Desktop\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280831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04864"/>
            <a:ext cx="1584176" cy="216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476672"/>
            <a:ext cx="4618856" cy="58326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63.3(2)я73</a:t>
            </a:r>
          </a:p>
          <a:p>
            <a:r>
              <a:rPr lang="ru-RU" sz="1800" dirty="0" smtClean="0"/>
              <a:t>К 43</a:t>
            </a:r>
          </a:p>
          <a:p>
            <a:r>
              <a:rPr lang="ru-RU" sz="1800" dirty="0" smtClean="0"/>
              <a:t>Кириллов  В. В. </a:t>
            </a:r>
          </a:p>
          <a:p>
            <a:r>
              <a:rPr lang="ru-RU" sz="1800" dirty="0" smtClean="0"/>
              <a:t>История России : учебное пособие для бакалавров.; рекомендовано МО РФ / В. В. Кириллов. - 5-е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- М. :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2013. - 663 с. - (Серия: Бакалавр. Базовый курс)</a:t>
            </a:r>
          </a:p>
          <a:p>
            <a:r>
              <a:rPr lang="ru-RU" sz="1800" dirty="0" smtClean="0"/>
              <a:t>Аннотация: Освещает историю нашей страны с древнейших времен до современности.</a:t>
            </a:r>
          </a:p>
          <a:p>
            <a:r>
              <a:rPr lang="ru-RU" sz="1800" dirty="0" smtClean="0"/>
              <a:t>Экземпляры: всего:21 -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№1(3),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.(17).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bibl2\Desktop\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3123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1872208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332656"/>
            <a:ext cx="4474840" cy="597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63.3(2)я73</a:t>
            </a:r>
          </a:p>
          <a:p>
            <a:r>
              <a:rPr lang="ru-RU" sz="1800" dirty="0" smtClean="0"/>
              <a:t>К 89</a:t>
            </a:r>
          </a:p>
          <a:p>
            <a:r>
              <a:rPr lang="ru-RU" sz="1800" dirty="0" smtClean="0"/>
              <a:t>Кузнецов  И. Н. </a:t>
            </a:r>
          </a:p>
          <a:p>
            <a:r>
              <a:rPr lang="ru-RU" sz="1800" dirty="0" smtClean="0"/>
              <a:t>Отечественная история : учебник.; рекомендовано МО РФ / И. Н. Кузнецов. - 7-е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- М. : "Дашков и К", 2010. - 816 с.</a:t>
            </a:r>
          </a:p>
          <a:p>
            <a:r>
              <a:rPr lang="ru-RU" sz="1800" dirty="0" smtClean="0"/>
              <a:t>Аннотация: Рассматриваются основные вехи российской истории с IX по начало XXI в. Приведены хронология основных событий российской истории, словарь основных терминов и понятий, персоналии, библиография.</a:t>
            </a:r>
          </a:p>
          <a:p>
            <a:r>
              <a:rPr lang="ru-RU" sz="1800" dirty="0" smtClean="0"/>
              <a:t>Экземпляры: всего:29 -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.(26),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№1(3)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8194" name="Picture 2" descr="C:\Users\bibl2\Desktop\414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288032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276872"/>
            <a:ext cx="1584176" cy="2232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32656"/>
            <a:ext cx="4546848" cy="597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63.3(2Рос)я73</a:t>
            </a:r>
          </a:p>
          <a:p>
            <a:r>
              <a:rPr lang="ru-RU" sz="1800" dirty="0" smtClean="0"/>
              <a:t>Н 72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Новейшая история России : учебник / ред. А. Н. Сахаров. - М. : Проспект, 2010. - 480 с.</a:t>
            </a:r>
          </a:p>
          <a:p>
            <a:r>
              <a:rPr lang="ru-RU" sz="1800" dirty="0" smtClean="0"/>
              <a:t>Аннотация: Учебник охватывает один из самых драматичных и сложных периодов отечественной истории - от конца XIX до начала XXI века.</a:t>
            </a:r>
          </a:p>
          <a:p>
            <a:r>
              <a:rPr lang="ru-RU" sz="1800" dirty="0" smtClean="0"/>
              <a:t> Экземпляры: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№1(1)</a:t>
            </a:r>
          </a:p>
          <a:p>
            <a:r>
              <a:rPr lang="ru-RU" sz="1800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C:\Users\bibl2\Desktop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266429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1944216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332656"/>
            <a:ext cx="4618856" cy="5976704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63.3(2)я73</a:t>
            </a:r>
          </a:p>
          <a:p>
            <a:r>
              <a:rPr lang="ru-RU" sz="1900" dirty="0" smtClean="0"/>
              <a:t>Н 48</a:t>
            </a:r>
          </a:p>
          <a:p>
            <a:r>
              <a:rPr lang="ru-RU" sz="1900" dirty="0" smtClean="0"/>
              <a:t>Некрасова  М. Б. </a:t>
            </a:r>
          </a:p>
          <a:p>
            <a:r>
              <a:rPr lang="ru-RU" sz="1900" dirty="0" smtClean="0"/>
              <a:t>Отечественная история : учебное пособие для бакалавров.; рекомендовано МО РФ / М. Б. Некрасова. - 3-е изд., </a:t>
            </a:r>
            <a:r>
              <a:rPr lang="ru-RU" sz="1900" dirty="0" err="1" smtClean="0"/>
              <a:t>испр</a:t>
            </a:r>
            <a:r>
              <a:rPr lang="ru-RU" sz="1900" dirty="0" smtClean="0"/>
              <a:t>. и доп. - М. : </a:t>
            </a:r>
            <a:r>
              <a:rPr lang="ru-RU" sz="1900" dirty="0" err="1" smtClean="0"/>
              <a:t>Юрайт</a:t>
            </a:r>
            <a:r>
              <a:rPr lang="ru-RU" sz="1900" dirty="0" smtClean="0"/>
              <a:t>, 2013. - 415 с. - (Серия: Бакалавр. Базовый курс)</a:t>
            </a:r>
          </a:p>
          <a:p>
            <a:r>
              <a:rPr lang="ru-RU" sz="1900" dirty="0" smtClean="0"/>
              <a:t>Аннотация: В сжатой форме изложены основные события отечественной истории. особое внимание уделено темам, вызывающим наибольшие трудности при изучении материала и сдаче экзаменов.</a:t>
            </a:r>
          </a:p>
          <a:p>
            <a:pPr>
              <a:buNone/>
            </a:pPr>
            <a:r>
              <a:rPr lang="ru-RU" sz="1900" dirty="0" smtClean="0"/>
              <a:t>	 Экземпляры: всего:31 - </a:t>
            </a:r>
            <a:r>
              <a:rPr lang="ru-RU" sz="1900" dirty="0" err="1" smtClean="0"/>
              <a:t>Чз</a:t>
            </a:r>
            <a:r>
              <a:rPr lang="ru-RU" sz="1900" dirty="0" smtClean="0"/>
              <a:t> №1(3), </a:t>
            </a:r>
            <a:r>
              <a:rPr lang="ru-RU" sz="1900" dirty="0" err="1" smtClean="0"/>
              <a:t>Чз</a:t>
            </a:r>
            <a:r>
              <a:rPr lang="ru-RU" sz="1900" dirty="0" smtClean="0"/>
              <a:t> №2(1), </a:t>
            </a:r>
            <a:r>
              <a:rPr lang="ru-RU" sz="1900" dirty="0" err="1" smtClean="0"/>
              <a:t>аб</a:t>
            </a:r>
            <a:r>
              <a:rPr lang="ru-RU" sz="1900" dirty="0" smtClean="0"/>
              <a:t>.(27)</a:t>
            </a:r>
          </a:p>
          <a:p>
            <a:endParaRPr lang="ru-RU" sz="1900" dirty="0" smtClean="0"/>
          </a:p>
          <a:p>
            <a:r>
              <a:rPr lang="ru-RU" sz="1900" dirty="0" smtClean="0"/>
              <a:t> </a:t>
            </a:r>
          </a:p>
          <a:p>
            <a:r>
              <a:rPr lang="ru-RU" sz="1900" dirty="0" smtClean="0"/>
              <a:t> </a:t>
            </a:r>
          </a:p>
          <a:p>
            <a:endParaRPr lang="ru-RU" dirty="0"/>
          </a:p>
        </p:txBody>
      </p:sp>
      <p:pic>
        <p:nvPicPr>
          <p:cNvPr id="9218" name="Picture 2" descr="C:\Users\bibl2\Desktop\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266429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2514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381000"/>
            <a:ext cx="4775448" cy="601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87.73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Р 61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err="1">
                <a:latin typeface="Times New Roman" pitchFamily="18" charset="0"/>
              </a:rPr>
              <a:t>Родчанин</a:t>
            </a:r>
            <a:r>
              <a:rPr lang="ru-RU" sz="1800" dirty="0">
                <a:latin typeface="Times New Roman" pitchFamily="18" charset="0"/>
              </a:rPr>
              <a:t>, Е. Г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Философия </a:t>
            </a:r>
            <a:r>
              <a:rPr lang="ru-RU" sz="1800" dirty="0">
                <a:latin typeface="Times New Roman" pitchFamily="18" charset="0"/>
              </a:rPr>
              <a:t>для технических вузов (исторический и систематический курс) : учебник.; рекомендовано Научно-методическим советом Минобразования России по философии / Е. Г. </a:t>
            </a:r>
            <a:r>
              <a:rPr lang="ru-RU" sz="1800" dirty="0" err="1">
                <a:latin typeface="Times New Roman" pitchFamily="18" charset="0"/>
              </a:rPr>
              <a:t>Родчанин</a:t>
            </a:r>
            <a:r>
              <a:rPr lang="ru-RU" sz="1800" dirty="0">
                <a:latin typeface="Times New Roman" pitchFamily="18" charset="0"/>
              </a:rPr>
              <a:t>, В. И. Колесников. - 2-е изд. - М. : "Дашков и К", 2009. - 432 с.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Учебник состоит из четырех частей: историко-философский раздел; онтология и гносеология; социальная философия и философская антропология; история и философия науки.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всего:10 -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.(8),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№1(1),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№2(1)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304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36912"/>
            <a:ext cx="1152128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63.3(2)4я73</a:t>
            </a:r>
          </a:p>
          <a:p>
            <a:r>
              <a:rPr lang="ru-RU" dirty="0" smtClean="0"/>
              <a:t>П 12</a:t>
            </a:r>
          </a:p>
          <a:p>
            <a:r>
              <a:rPr lang="ru-RU" dirty="0" smtClean="0"/>
              <a:t>Павленко Н. И. </a:t>
            </a:r>
          </a:p>
          <a:p>
            <a:r>
              <a:rPr lang="ru-RU" dirty="0" smtClean="0"/>
              <a:t>История России с древнейших времен до 1861 года : учебник.; рекомендовано МО РФ / Н. И. Павленко, И. Л. Андреев, В. А. Федоров. - 5-е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М. : </a:t>
            </a:r>
            <a:r>
              <a:rPr lang="ru-RU" dirty="0" err="1" smtClean="0"/>
              <a:t>Юрайт</a:t>
            </a:r>
            <a:r>
              <a:rPr lang="ru-RU" dirty="0" smtClean="0"/>
              <a:t>, 2011. - 712 с. - (Основы наук)</a:t>
            </a:r>
          </a:p>
          <a:p>
            <a:r>
              <a:rPr lang="ru-RU" dirty="0" smtClean="0"/>
              <a:t>Аннотация: Излагается история России с древнейших времен до 1861 г. Получили освещение основные проблемы социально - экономического и политического развития, вопросы истории культуры и быта в соответствии с представлением о них современной исторической науки.</a:t>
            </a:r>
          </a:p>
          <a:p>
            <a:r>
              <a:rPr lang="ru-RU" dirty="0" smtClean="0"/>
              <a:t> Экземпляры: всего:100 - </a:t>
            </a:r>
            <a:r>
              <a:rPr lang="ru-RU" dirty="0" err="1" smtClean="0"/>
              <a:t>аб</a:t>
            </a:r>
            <a:r>
              <a:rPr lang="ru-RU" dirty="0" smtClean="0"/>
              <a:t>.(97), </a:t>
            </a:r>
            <a:r>
              <a:rPr lang="ru-RU" dirty="0" err="1" smtClean="0"/>
              <a:t>Чз</a:t>
            </a:r>
            <a:r>
              <a:rPr lang="ru-RU" dirty="0" smtClean="0"/>
              <a:t> №2(2), </a:t>
            </a:r>
            <a:r>
              <a:rPr lang="ru-RU" dirty="0" err="1" smtClean="0"/>
              <a:t>Чз</a:t>
            </a:r>
            <a:r>
              <a:rPr lang="ru-RU" dirty="0" smtClean="0"/>
              <a:t> №1(2)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146" name="Picture 2" descr="C:\Users\bibl2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0963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84784"/>
            <a:ext cx="1512168" cy="2448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640"/>
            <a:ext cx="4690864" cy="612072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63.3(2)</a:t>
            </a:r>
          </a:p>
          <a:p>
            <a:r>
              <a:rPr lang="ru-RU" sz="7200" dirty="0" smtClean="0"/>
              <a:t>Ф 33</a:t>
            </a:r>
          </a:p>
          <a:p>
            <a:r>
              <a:rPr lang="ru-RU" sz="7200" dirty="0" smtClean="0"/>
              <a:t>Федоров  В. А. </a:t>
            </a:r>
          </a:p>
          <a:p>
            <a:r>
              <a:rPr lang="ru-RU" sz="7200" dirty="0" smtClean="0"/>
              <a:t>История России. 1861 - 1917 : учебник.; рекомендовано МО РФ / В. А. Федоров. - 2-е изд., </a:t>
            </a:r>
            <a:r>
              <a:rPr lang="ru-RU" sz="7200" dirty="0" err="1" smtClean="0"/>
              <a:t>испр</a:t>
            </a:r>
            <a:r>
              <a:rPr lang="ru-RU" sz="7200" dirty="0" smtClean="0"/>
              <a:t>. и доп. - М. : </a:t>
            </a:r>
            <a:r>
              <a:rPr lang="ru-RU" sz="7200" dirty="0" err="1" smtClean="0"/>
              <a:t>Юрайт</a:t>
            </a:r>
            <a:r>
              <a:rPr lang="ru-RU" sz="7200" dirty="0" smtClean="0"/>
              <a:t>, 2013 -494с. –(Серия: Бакалавр. Базовый курс)  2011. - 482 с. - (Основы наук)</a:t>
            </a:r>
          </a:p>
          <a:p>
            <a:r>
              <a:rPr lang="ru-RU" sz="7200" dirty="0" smtClean="0"/>
              <a:t>Аннотация: Книга является продолжением учебника под ред. Н.И. Павленко "История России с древнейших времен до 1861 года" и охватывает период с отмены крепостного права до Февральской революции 1917 г. Подробно освещаются проблемы социально - экономического развития страны, внутренней и внешней политики, освободительного движения. Отдельные главы посвящены истории культуры и Русской православной церкви.</a:t>
            </a:r>
          </a:p>
          <a:p>
            <a:r>
              <a:rPr lang="ru-RU" sz="7200" dirty="0" smtClean="0"/>
              <a:t>Экземпляры: всего: 2013г. –всего 46 -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  (3),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 (2),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 (41) </a:t>
            </a:r>
          </a:p>
          <a:p>
            <a:r>
              <a:rPr lang="ru-RU" sz="7200" dirty="0" smtClean="0"/>
              <a:t>2011 всего100 -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.(97),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№1(2)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Users\bibl2\Desktop\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252028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3124200" cy="5410200"/>
          </a:xfrm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304800"/>
            <a:ext cx="4618856" cy="5821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87.73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Р 83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Руденко </a:t>
            </a:r>
            <a:r>
              <a:rPr lang="ru-RU" sz="1800" dirty="0">
                <a:latin typeface="Times New Roman" pitchFamily="18" charset="0"/>
              </a:rPr>
              <a:t>А. М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Философия </a:t>
            </a:r>
            <a:r>
              <a:rPr lang="ru-RU" sz="1800" dirty="0">
                <a:latin typeface="Times New Roman" pitchFamily="18" charset="0"/>
              </a:rPr>
              <a:t>: учебное пособие / А. М. Руденко, С. И. Самыгин, Е. Ю. </a:t>
            </a:r>
            <a:r>
              <a:rPr lang="ru-RU" sz="1800" dirty="0" err="1">
                <a:latin typeface="Times New Roman" pitchFamily="18" charset="0"/>
              </a:rPr>
              <a:t>Положенкова</a:t>
            </a:r>
            <a:r>
              <a:rPr lang="ru-RU" sz="1800" dirty="0">
                <a:latin typeface="Times New Roman" pitchFamily="18" charset="0"/>
              </a:rPr>
              <a:t> ; . - М. : ИНФРА-М, 2015. - 304 с.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Пособие состоит из двух разделов, включающих вопросы историко-философского цикла и основные проблемы философии.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всего:15 -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.(11),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№1(2),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№2(2)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3276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2895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304800"/>
            <a:ext cx="4402832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87.73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С 24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Светлов </a:t>
            </a:r>
            <a:r>
              <a:rPr lang="ru-RU" sz="1800" dirty="0">
                <a:latin typeface="Times New Roman" pitchFamily="18" charset="0"/>
              </a:rPr>
              <a:t>В. А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Философия </a:t>
            </a:r>
            <a:r>
              <a:rPr lang="ru-RU" sz="1800" dirty="0">
                <a:latin typeface="Times New Roman" pitchFamily="18" charset="0"/>
              </a:rPr>
              <a:t>: учебное пособие / В. А. Светлов. - СПб. : Питер, 2011. - 304 с.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Настоящее пособие предназначено для всех, кто желает быстро восстановить пропущенный материал, усвоить его самостоятельно или лучше разобраться в основных философских концепциях. главное внимание уделяется объяснению важнейших проблем, которые ставит тот или иной философ, и тем решениям, которые он предлагает. Перечень рассматриваемых в пособии тем соответствует стандартной программе по философии для нефилософских факультетов.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всего:2 -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.(1),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№1(1)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34751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2000"/>
            <a:ext cx="2821632" cy="42511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457200"/>
            <a:ext cx="4546848" cy="5668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87.73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С-72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Спиркин </a:t>
            </a:r>
            <a:r>
              <a:rPr lang="ru-RU" sz="1800" dirty="0">
                <a:latin typeface="Times New Roman" pitchFamily="18" charset="0"/>
              </a:rPr>
              <a:t>А. Г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	Философия </a:t>
            </a:r>
            <a:r>
              <a:rPr lang="ru-RU" sz="1800" dirty="0">
                <a:latin typeface="Times New Roman" pitchFamily="18" charset="0"/>
              </a:rPr>
              <a:t>для технических вузов </a:t>
            </a:r>
            <a:r>
              <a:rPr lang="ru-RU" sz="1800" dirty="0" smtClean="0">
                <a:latin typeface="Times New Roman" pitchFamily="18" charset="0"/>
              </a:rPr>
              <a:t>: учебник </a:t>
            </a:r>
            <a:r>
              <a:rPr lang="ru-RU" sz="1800" dirty="0">
                <a:latin typeface="Times New Roman" pitchFamily="18" charset="0"/>
              </a:rPr>
              <a:t>для академического </a:t>
            </a:r>
            <a:r>
              <a:rPr lang="ru-RU" sz="1800" dirty="0" err="1">
                <a:latin typeface="Times New Roman" pitchFamily="18" charset="0"/>
              </a:rPr>
              <a:t>бакалавриата</a:t>
            </a:r>
            <a:r>
              <a:rPr lang="ru-RU" sz="1800" dirty="0">
                <a:latin typeface="Times New Roman" pitchFamily="18" charset="0"/>
              </a:rPr>
              <a:t> / А. Г. Спиркин. - М. : </a:t>
            </a:r>
            <a:r>
              <a:rPr lang="ru-RU" sz="1800" dirty="0" err="1">
                <a:latin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</a:rPr>
              <a:t>, 2014. - 392 с. - (Бакалавр. Академический курс)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В учебник включены разделы: онтология, социальная философия, гносеология и др.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всего:15 -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.(11),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№1(2),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№2(2)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9600"/>
            <a:ext cx="3113856" cy="497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2514600" cy="4038600"/>
          </a:xfrm>
        </p:spPr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381000"/>
            <a:ext cx="4699248" cy="6019800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87я73</a:t>
            </a:r>
          </a:p>
          <a:p>
            <a:r>
              <a:rPr lang="ru-RU" sz="1900" dirty="0" smtClean="0"/>
              <a:t>Ф 56</a:t>
            </a:r>
          </a:p>
          <a:p>
            <a:r>
              <a:rPr lang="ru-RU" sz="1900" dirty="0" smtClean="0"/>
              <a:t>Философия : учеб. пособие.; рекомендовано МО РФ / ред. : В. П. </a:t>
            </a:r>
            <a:r>
              <a:rPr lang="ru-RU" sz="1900" dirty="0" err="1" smtClean="0"/>
              <a:t>Кохановский</a:t>
            </a:r>
            <a:r>
              <a:rPr lang="ru-RU" sz="1900" dirty="0" smtClean="0"/>
              <a:t>. - 16-е изд. - Ростов </a:t>
            </a:r>
            <a:r>
              <a:rPr lang="ru-RU" sz="1900" dirty="0" err="1" smtClean="0"/>
              <a:t>н</a:t>
            </a:r>
            <a:r>
              <a:rPr lang="ru-RU" sz="1900" dirty="0" smtClean="0"/>
              <a:t>/Д : Феникс, 2007. - 574 с. - (Высшее образование)</a:t>
            </a:r>
          </a:p>
          <a:p>
            <a:r>
              <a:rPr lang="ru-RU" sz="1900" dirty="0" smtClean="0"/>
              <a:t>Аннотация: Учебное пособие подготовлено в соответствии с новыми требованиями к обязательному минимуму содержания и уровню подготовки бакалавра и дипломированного специалиста по циклу "Общие гуманитарные и социально-экономические дисциплины" в государственных образовательных стандартах высшего профессионального образования. </a:t>
            </a:r>
          </a:p>
          <a:p>
            <a:r>
              <a:rPr lang="ru-RU" sz="1900" dirty="0" smtClean="0"/>
              <a:t> Экземпляры: всего:50 - </a:t>
            </a:r>
            <a:r>
              <a:rPr lang="ru-RU" sz="1900" dirty="0" err="1" smtClean="0"/>
              <a:t>аб</a:t>
            </a:r>
            <a:r>
              <a:rPr lang="ru-RU" sz="1900" dirty="0" smtClean="0"/>
              <a:t>.(50)</a:t>
            </a:r>
          </a:p>
          <a:p>
            <a:endParaRPr lang="ru-RU" sz="1900" dirty="0" smtClean="0"/>
          </a:p>
          <a:p>
            <a:r>
              <a:rPr lang="ru-RU" sz="1900" dirty="0" smtClean="0"/>
              <a:t> </a:t>
            </a:r>
          </a:p>
          <a:p>
            <a:r>
              <a:rPr lang="ru-RU" sz="1900" dirty="0" smtClean="0"/>
              <a:t> 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3048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466728" cy="475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332656"/>
            <a:ext cx="4618856" cy="59767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87я73</a:t>
            </a:r>
          </a:p>
          <a:p>
            <a:r>
              <a:rPr lang="ru-RU" sz="7200" dirty="0" smtClean="0"/>
              <a:t>Ф56</a:t>
            </a:r>
          </a:p>
          <a:p>
            <a:r>
              <a:rPr lang="ru-RU" sz="7200" dirty="0" smtClean="0"/>
              <a:t>Философия : учебник.; рекомендовано МО РФ / ред. : В. Н. </a:t>
            </a:r>
            <a:r>
              <a:rPr lang="ru-RU" sz="7200" dirty="0" err="1" smtClean="0"/>
              <a:t>Лавриненко</a:t>
            </a:r>
            <a:r>
              <a:rPr lang="ru-RU" sz="7200" dirty="0" smtClean="0"/>
              <a:t>, В. Т. Ратников. - М. : </a:t>
            </a:r>
            <a:r>
              <a:rPr lang="ru-RU" sz="7200" dirty="0" err="1" smtClean="0"/>
              <a:t>Юнити-Дана</a:t>
            </a:r>
            <a:r>
              <a:rPr lang="ru-RU" sz="7200" dirty="0" smtClean="0"/>
              <a:t>, 2007. - 584 с. - (Серия "Золотой фонд российских учебников")</a:t>
            </a:r>
          </a:p>
          <a:p>
            <a:r>
              <a:rPr lang="ru-RU" sz="7200" dirty="0" smtClean="0"/>
              <a:t>Аннотация: Изложен полный курс учебной дисциплины "Философия". Дается развернутая характеристика истории развития философской мысли, диалектически сочетаются  историко-философское и проблемное изложение рассматриваемых вопросов, касающихся природы, общества и человека. Особое внимание уделено методологии их научного познания, как она представлена в различных направлениях современной философии. Рассматриваемые проблемы излагаются доступно, содержательно и интересно.</a:t>
            </a:r>
          </a:p>
          <a:p>
            <a:r>
              <a:rPr lang="ru-RU" sz="7200" dirty="0" smtClean="0"/>
              <a:t> Экземпляры: всего:47 -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.(43),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№1(2)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bibl2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45638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2674640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332656"/>
            <a:ext cx="4618856" cy="597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87я73</a:t>
            </a:r>
          </a:p>
          <a:p>
            <a:r>
              <a:rPr lang="ru-RU" sz="1800" dirty="0" smtClean="0"/>
              <a:t>Ф56</a:t>
            </a:r>
          </a:p>
          <a:p>
            <a:r>
              <a:rPr lang="ru-RU" sz="1800" dirty="0" smtClean="0"/>
              <a:t>Философия : конспект лекций / ред. : А. В. Якушев. - [</a:t>
            </a:r>
            <a:r>
              <a:rPr lang="ru-RU" sz="1800" dirty="0" err="1" smtClean="0"/>
              <a:t>s</a:t>
            </a:r>
            <a:r>
              <a:rPr lang="ru-RU" sz="1800" dirty="0" smtClean="0"/>
              <a:t>. </a:t>
            </a:r>
            <a:r>
              <a:rPr lang="ru-RU" sz="1800" dirty="0" err="1" smtClean="0"/>
              <a:t>l</a:t>
            </a:r>
            <a:r>
              <a:rPr lang="ru-RU" sz="1800" dirty="0" smtClean="0"/>
              <a:t>.] : Приор - </a:t>
            </a:r>
            <a:r>
              <a:rPr lang="ru-RU" sz="1800" dirty="0" err="1" smtClean="0"/>
              <a:t>издат</a:t>
            </a:r>
            <a:r>
              <a:rPr lang="ru-RU" sz="1800" dirty="0" smtClean="0"/>
              <a:t>, 2005. - 240 с.</a:t>
            </a:r>
          </a:p>
          <a:p>
            <a:r>
              <a:rPr lang="ru-RU" sz="1800" dirty="0" smtClean="0"/>
              <a:t>Аннотация: Используя данную книгу при подготовке к экзамену, студенты смогут в предельно сжатые сроки систематизировать и конкретизировать знания, приобретенные в процессе изучения этой дисциплины.</a:t>
            </a:r>
          </a:p>
          <a:p>
            <a:r>
              <a:rPr lang="ru-RU" sz="1800" dirty="0" smtClean="0"/>
              <a:t> Экземпляры: всего:4 -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.(4)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bibl2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95232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2592288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332656"/>
            <a:ext cx="4690864" cy="597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87.3я73</a:t>
            </a:r>
          </a:p>
          <a:p>
            <a:r>
              <a:rPr lang="ru-RU" sz="1800" dirty="0" smtClean="0"/>
              <a:t>Ф54</a:t>
            </a:r>
          </a:p>
          <a:p>
            <a:r>
              <a:rPr lang="ru-RU" sz="1800" dirty="0" smtClean="0"/>
              <a:t>Философия : учебник.; рекомендовано Мин. образования / ред. : В. Н. </a:t>
            </a:r>
            <a:r>
              <a:rPr lang="ru-RU" sz="1800" dirty="0" err="1" smtClean="0"/>
              <a:t>Лавриненко</a:t>
            </a:r>
            <a:r>
              <a:rPr lang="ru-RU" sz="1800" dirty="0" smtClean="0"/>
              <a:t>. - 3-е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- М. : </a:t>
            </a:r>
            <a:r>
              <a:rPr lang="ru-RU" sz="1800" dirty="0" err="1" smtClean="0"/>
              <a:t>Юристъ</a:t>
            </a:r>
            <a:r>
              <a:rPr lang="ru-RU" sz="1800" dirty="0" smtClean="0"/>
              <a:t>, 2007. - 506 с.</a:t>
            </a:r>
          </a:p>
          <a:p>
            <a:r>
              <a:rPr lang="ru-RU" sz="1800" dirty="0" smtClean="0"/>
              <a:t>Аннотация: Доступно излагаются основные положения системы философского знания, раскрываются мировоззренческое, теоретическое и методологическое значение философии, основные исторические этапы и направления ее развития от древних времен до наших дней.</a:t>
            </a:r>
          </a:p>
          <a:p>
            <a:r>
              <a:rPr lang="ru-RU" sz="1800" dirty="0" smtClean="0"/>
              <a:t> Экземпляры: всего:10 -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.(10)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122" name="Picture 2" descr="C:\Users\bibl2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266429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Философия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«Философия».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 18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2001 года по 2018 год.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2743200" cy="5257800"/>
          </a:xfrm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457200"/>
            <a:ext cx="4474840" cy="5668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87.73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Х 95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Хрусталев </a:t>
            </a:r>
            <a:r>
              <a:rPr lang="ru-RU" sz="1800" dirty="0">
                <a:latin typeface="Times New Roman" pitchFamily="18" charset="0"/>
              </a:rPr>
              <a:t>Ю. М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Философия </a:t>
            </a:r>
            <a:r>
              <a:rPr lang="ru-RU" sz="1800" dirty="0">
                <a:latin typeface="Times New Roman" pitchFamily="18" charset="0"/>
              </a:rPr>
              <a:t>: учебник / Ю. М. Хрусталев. - 3-е изд., стер. - М. : Издательский центр "Академия", 2014. - 320 с. - (</a:t>
            </a:r>
            <a:r>
              <a:rPr lang="ru-RU" sz="1800" dirty="0" err="1">
                <a:latin typeface="Times New Roman" pitchFamily="18" charset="0"/>
              </a:rPr>
              <a:t>Бакалавриат</a:t>
            </a:r>
            <a:r>
              <a:rPr lang="ru-RU" sz="1800" dirty="0"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Материал способствует осмыслению явлений, происходящих в современном обществе, и интеллектуально-нравственному развитию современного человека.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всего:15 -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.(11),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№2(2),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№1(2)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505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859216" cy="936104"/>
          </a:xfrm>
        </p:spPr>
        <p:txBody>
          <a:bodyPr/>
          <a:lstStyle/>
          <a:p>
            <a:r>
              <a:rPr lang="ru-RU" dirty="0" err="1" smtClean="0"/>
              <a:t>Культурология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5365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 14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2000 года по 2017 год.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0"/>
            <a:ext cx="19812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95936" y="609600"/>
            <a:ext cx="4690864" cy="55165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71.73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Б 14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Багдасарьян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Н. Г.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учебник и практикум для бакалавров / Н. Г.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Багдасарьян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 - 3-е изд.,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перераб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 и доп. - М. : Издательство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Юрайт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, 2015. - 556 с. - (Бакалавр. Базовый курс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Настоящее издание содержит тексты лекций по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культурологии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, а также литературу, проблемные вопросы, кейсы, темы заданий и самостоятельных работ.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всего:15 -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.(11),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Чз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№1(2),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Чз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№2(2)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33400"/>
            <a:ext cx="2664296" cy="44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676400"/>
            <a:ext cx="19050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39952" y="533400"/>
            <a:ext cx="4546848" cy="5592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71.1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Б43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Белик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А.А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 Антропологические теории культур / А.А.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Белик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 - М. : Российский государственный  гуманитарный ун-т, 2000. - 240 с.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Аннотация: Специфика настоящего учебного пособия состоит в целостном изложении </a:t>
            </a: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культурологии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в единстве трех основных ее аспектов: анализ предмета и основных понятий, анализ различных типов культур и культурологических проблем. Впервые излагаются теории культур А. </a:t>
            </a: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Крёбера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, Л. Уайта, М. </a:t>
            </a: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Херсковица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, большое внимание уделяется психологическим теориям.</a:t>
            </a:r>
            <a:endParaRPr lang="ru-RU" sz="1800" dirty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всего:1 -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.(1)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124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1752600"/>
            <a:ext cx="1752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51920" y="457200"/>
            <a:ext cx="4834880" cy="5668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71.7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Г95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Гуревич 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П. С.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учебник. / П.С. Гуревич. - 2-е изд., стереотипное. - М. : Омега-Л, 2010. - 427 с. - (Университетский учебник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Освещены наиболее значительные проблемы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культурологии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как соотносятся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и философия культуры, что такое культура, каким образом осуществляется поиск смысла в культуре, что обеспечивает динамику культуры. Особое внимание уделяется таким вопросам, как семиотический подход к культуре,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аксиологическое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измерение культуры, проблема целостности культуры. Автор рассматривает также новейшие тенденции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культурологии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, выраженные в нигилизме, постмодернистской философии и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трансперсональной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психологии.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всего:13 -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.(11),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Чз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№2(1),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Чз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№1(1)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0607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743200"/>
            <a:ext cx="11430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23928" y="457200"/>
            <a:ext cx="4762872" cy="5668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71.1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И 90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История и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: учеб. пособие.; рекомендовано МО РФ / ред. : Н. В. Шишова. - М. : Логос, 2004. - 472 с. : 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ил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Рассмотрены основные этапы и закономерности мирового культурно-исторического процесса от доисторического общества до наших дней. Особое внимание уделено отечественной истории и культуре. Пособие содержит главу о западной цивилизации ХХ в., а также приложения, справочный аппарат и иллюстрации.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всего:1 -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.(1)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281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905000"/>
            <a:ext cx="16002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39952" y="533400"/>
            <a:ext cx="4546848" cy="5592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71.0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К 24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Кармин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А. С.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учебник / А. С. Кармин, Е. С. Новикова. - СПб. : Питер, 2008. - 464 с. : 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ил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Теоретические проблемы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культурологии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раскрываются с привлечением конкретного фактического материала.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всего:48 -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.(48),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Чз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№1(1),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Чз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№2(1)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289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828800"/>
            <a:ext cx="20574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11960" y="457200"/>
            <a:ext cx="4551040" cy="5821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71я73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К43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Кирамова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К. И.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в вопросах и ответах : учебное пособие / К.И.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Кирамова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 - М. : ТК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Велби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, 2004. - 208 с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В учебном пособии изложены предмет, метод и функции культуры, раскрыты ее типы и формы. рассмотрены основные проблемы курса: что такое культура, в чем ее отличие от цивилизации, почему рождается множество культур, как они взаимодействуют друг с другом.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всего:1 -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.(1)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85800"/>
            <a:ext cx="25922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2514600"/>
            <a:ext cx="11430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11960" y="533400"/>
            <a:ext cx="4474840" cy="5592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71.1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К78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Кравченко  А.И. 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словарь / А.И. Кравченко . - 2-е изд. - М. : Академический Проект, 2001. - 672 с.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Аннотация: Рассмотрены предмет, метод и функции культуры, дано представление о культурных универсалиях и культурном своеобразии общества, раскрыты типы и формы культуры. Автор знакомит  читателя с динамикой мировой культуры, раскрывает её исторические вехи, освещая наиболее яркие страницы человеческой цивилизации.</a:t>
            </a:r>
            <a:endParaRPr lang="ru-RU" sz="1800" dirty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всего:2 - СБО.(1),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Чз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№1(1)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1905000"/>
            <a:ext cx="2209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11960" y="457200"/>
            <a:ext cx="462724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71.1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К90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: учебное пособие для вузов.; рекомендовано МО РФ / ред. : А. Н. Маркова. - 3-е изд. - М. : ЮНИТИ-ДАНА, 2007. - 319 с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Учебное пособие охватывает историю культуры человеческого общества первобытной эпохи, Древнего мира, Античности, а также Европы и России в эпоху средневековья, Нового и Новейшего времени.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всего:1 -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.(1)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03468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2448272" cy="3168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87я73</a:t>
            </a:r>
          </a:p>
          <a:p>
            <a:r>
              <a:rPr lang="ru-RU" sz="1800" dirty="0" smtClean="0"/>
              <a:t>В 39</a:t>
            </a:r>
          </a:p>
          <a:p>
            <a:r>
              <a:rPr lang="ru-RU" sz="1800" dirty="0" err="1" smtClean="0"/>
              <a:t>Ветошкин</a:t>
            </a:r>
            <a:r>
              <a:rPr lang="ru-RU" sz="1800" dirty="0" smtClean="0"/>
              <a:t>  А. П. </a:t>
            </a:r>
          </a:p>
          <a:p>
            <a:r>
              <a:rPr lang="ru-RU" sz="1800" dirty="0" smtClean="0"/>
              <a:t>Философия : учебник / А. П. </a:t>
            </a:r>
            <a:r>
              <a:rPr lang="ru-RU" sz="1800" dirty="0" err="1" smtClean="0"/>
              <a:t>Ветошкин</a:t>
            </a:r>
            <a:r>
              <a:rPr lang="ru-RU" sz="1800" dirty="0" smtClean="0"/>
              <a:t>, С. И. Некрасов, Н. А. Некрасова. - М. : Проспект, 2016. - 560 с.</a:t>
            </a:r>
          </a:p>
          <a:p>
            <a:r>
              <a:rPr lang="ru-RU" sz="1800" dirty="0" smtClean="0"/>
              <a:t>Аннотация: Настоящий учебник предназначен для студентов технических и экономических специальностей.</a:t>
            </a:r>
          </a:p>
          <a:p>
            <a:r>
              <a:rPr lang="ru-RU" sz="1800" dirty="0" smtClean="0"/>
              <a:t>Экземпляры: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1027" name="Picture 3" descr="C:\Users\bibl2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266429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09800"/>
            <a:ext cx="1447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39952" y="457200"/>
            <a:ext cx="4546848" cy="5668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71.1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К90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учебное пособие для вузов / Под ред. А. И.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Шаповалова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 – М.: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Гуманит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 – ВЛАДОС, 2003. – 320 с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Аннотация: Пособие знакомит студентов с закономерностями мирового художественного процесса, произведениями искусства и личностями их творцов, формирует представление о специфике эволюционного развития мировой художественной культуры.</a:t>
            </a:r>
            <a:endParaRPr lang="ru-RU" sz="1800" dirty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всего:1 -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.(1)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304306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057400"/>
            <a:ext cx="15240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657600" y="533400"/>
            <a:ext cx="5029200" cy="55927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71.1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К90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: учебное пособие для вузов / ред. : А. Н. Маркова. - 3-е изд. - М. :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Юнити-Дана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, 2000, то же 2007. - 319 с.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Аннотация: Учебное пособие охватывает историю культуры человеческого общества первобытной эпохи, Древнего мира, Античности, а также Европы и России в эпоху Средневековья, Нового и Новейшего времени. Представлены  сущность культуры, её составные части, функции, все важнейшие виды искусства, наука, религия, стили и жанры искусства, их важнейшие представители, произведения которых стали национальным богатством той или иной  страны.</a:t>
            </a:r>
            <a:endParaRPr lang="ru-RU" sz="1800" dirty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всего:10 -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Чз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№1(2), ЧЗ №2(2),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.(6)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2971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34680" cy="47525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597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71.0</a:t>
            </a:r>
          </a:p>
          <a:p>
            <a:r>
              <a:rPr lang="ru-RU" sz="1800" dirty="0" smtClean="0"/>
              <a:t>К 90</a:t>
            </a:r>
          </a:p>
          <a:p>
            <a:r>
              <a:rPr lang="ru-RU" sz="1800" dirty="0" err="1" smtClean="0"/>
              <a:t>Культурология</a:t>
            </a:r>
            <a:r>
              <a:rPr lang="ru-RU" sz="1800" dirty="0" smtClean="0"/>
              <a:t>: учебник для вузов /</a:t>
            </a:r>
            <a:r>
              <a:rPr lang="ru-RU" sz="1800" dirty="0" err="1" smtClean="0"/>
              <a:t>под.ред</a:t>
            </a:r>
            <a:r>
              <a:rPr lang="ru-RU" sz="1800" dirty="0" smtClean="0"/>
              <a:t>. Ю.Н. Солонина. – 3 изд.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– М.: Издательство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2017. – 566 с. – Серия Бакалавр. Углубленный курс.</a:t>
            </a:r>
          </a:p>
          <a:p>
            <a:r>
              <a:rPr lang="ru-RU" sz="1800" dirty="0" smtClean="0"/>
              <a:t>Аннотация: Показана  специфика </a:t>
            </a:r>
            <a:r>
              <a:rPr lang="ru-RU" sz="1800" dirty="0" err="1" smtClean="0"/>
              <a:t>культурологии</a:t>
            </a:r>
            <a:r>
              <a:rPr lang="ru-RU" sz="1800" dirty="0" smtClean="0"/>
              <a:t> как междисциплинарной науки и как учебной дисциплины; рассматриваются </a:t>
            </a:r>
            <a:r>
              <a:rPr lang="ru-RU" sz="1800" dirty="0" err="1" smtClean="0"/>
              <a:t>интологические</a:t>
            </a:r>
            <a:r>
              <a:rPr lang="ru-RU" sz="1800" dirty="0" smtClean="0"/>
              <a:t> аспекты культуры, её место в структуре бытия, проблемы типологии культур. Большое внимание уделено анализу состояния культуры в современном мире. </a:t>
            </a:r>
            <a:endParaRPr lang="ru-RU" sz="1800" dirty="0"/>
          </a:p>
        </p:txBody>
      </p:sp>
      <p:pic>
        <p:nvPicPr>
          <p:cNvPr id="4098" name="Picture 2" descr="C:\Users\bibl2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95232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05000"/>
            <a:ext cx="2590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038600" y="457200"/>
            <a:ext cx="4648200" cy="5668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71.0я73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К91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 : учебное пособие / ред. : А. А. Радугин. - М. : Центр, 2003. - 304 с.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Аннотация: Рассматривается сущность и предназначение культуры: основные школы, концепции и направления в </a:t>
            </a: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культурологии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, история мировой и отечественной культуры, сохранение мирового и национального культурного наследия.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Экземпляры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всего:1 -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.(1)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2819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905000"/>
            <a:ext cx="22860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39952" y="381000"/>
            <a:ext cx="4546848" cy="57451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71.0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С59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Соколов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В.А.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для студентов вузов / В.А. Соколов. - Ростов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н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/Д : Феникс, 2004. - 224 с. - (Серия "Шпаргалки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")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Эта книга универсальна: учебное пособие, справочник и подсказка в нужный момент. Изложенный в ней материал легко усваивается и быстро запоминается.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всего:1 -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.(1)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2674640" cy="432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133600"/>
            <a:ext cx="2590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81400" y="457200"/>
            <a:ext cx="5105400" cy="5668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71я73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Т 61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Торосян 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В. Г. </a:t>
            </a:r>
            <a:endParaRPr lang="ru-RU" sz="1800" dirty="0" smtClean="0">
              <a:solidFill>
                <a:srgbClr val="333333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rgbClr val="333333"/>
                </a:solidFill>
                <a:latin typeface="Times New Roman" pitchFamily="18" charset="0"/>
              </a:rPr>
              <a:t>Культурология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 История мировой и отечественной культуры : учеб. пособие. : Допущено УМО по специальностям педагогического образования МО и науки РФ / В. Г. Торосян. - М. :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Владос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, 2005. - 735 с</a:t>
            </a: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333333"/>
                </a:solidFill>
                <a:latin typeface="Times New Roman" pitchFamily="18" charset="0"/>
              </a:rPr>
              <a:t>Аннотация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: Учебное пособие открывается теоретической, культурологической частью. В ней рассмотрено понятие "культура" и его эволюция, а также сущность, функции, компоненты, движущие силы и закономерности развития культуры, соотношение понятий "культура" и "цивилизация". Представлены основные культурологические концепции - от эпохи Просвещения до конца ХХ в. Далее в свете такого подхода изложена история зарубежной и русской культуры, выделены основные типы мировых культур и стадии их развития, прослежена преемственность в смене культурных эпох, взаимосвязь и взаимовлияние различных культур.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Экземпляры: всего:1 - </a:t>
            </a:r>
            <a:r>
              <a:rPr lang="ru-RU" sz="1800" dirty="0" err="1">
                <a:solidFill>
                  <a:srgbClr val="333333"/>
                </a:solidFill>
                <a:latin typeface="Times New Roman" pitchFamily="18" charset="0"/>
              </a:rPr>
              <a:t>аб</a:t>
            </a:r>
            <a:r>
              <a:rPr lang="ru-RU" sz="1800" dirty="0">
                <a:solidFill>
                  <a:srgbClr val="333333"/>
                </a:solidFill>
                <a:latin typeface="Times New Roman" pitchFamily="18" charset="0"/>
              </a:rPr>
              <a:t>.(1)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31242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04856" cy="1008112"/>
          </a:xfrm>
        </p:spPr>
        <p:txBody>
          <a:bodyPr/>
          <a:lstStyle/>
          <a:p>
            <a:r>
              <a:rPr lang="ru-RU" dirty="0" smtClean="0"/>
              <a:t>Педагогика. Психология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00808"/>
            <a:ext cx="7344816" cy="3672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Педагогика. Психология».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 27 библиографических описаний документов.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с 2005 года по 2017 год.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2819400" cy="4876800"/>
          </a:xfrm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609600"/>
            <a:ext cx="4775448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88.5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 65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latin typeface="Times New Roman" pitchFamily="18" charset="0"/>
              </a:rPr>
              <a:t>Андриенко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Е. В. </a:t>
            </a:r>
            <a:endParaRPr lang="ru-RU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Социальная </a:t>
            </a:r>
            <a:r>
              <a:rPr lang="ru-RU" sz="1800" dirty="0">
                <a:latin typeface="Times New Roman" pitchFamily="18" charset="0"/>
              </a:rPr>
              <a:t>психология : учебное пособие для студентов высших учебных заведений / Е. В. </a:t>
            </a:r>
            <a:r>
              <a:rPr lang="ru-RU" sz="1800" dirty="0" err="1">
                <a:latin typeface="Times New Roman" pitchFamily="18" charset="0"/>
              </a:rPr>
              <a:t>Андриенко</a:t>
            </a:r>
            <a:r>
              <a:rPr lang="ru-RU" sz="1800" dirty="0">
                <a:latin typeface="Times New Roman" pitchFamily="18" charset="0"/>
              </a:rPr>
              <a:t> ; ред. : В. А. </a:t>
            </a:r>
            <a:r>
              <a:rPr lang="ru-RU" sz="1800" dirty="0" err="1">
                <a:latin typeface="Times New Roman" pitchFamily="18" charset="0"/>
              </a:rPr>
              <a:t>Сластенин</a:t>
            </a:r>
            <a:r>
              <a:rPr lang="ru-RU" sz="1800" dirty="0">
                <a:latin typeface="Times New Roman" pitchFamily="18" charset="0"/>
              </a:rPr>
              <a:t>. - 4-е изд., стереотипное. - М. : Академия, 2008. - 264 с. </a:t>
            </a:r>
            <a:endParaRPr lang="ru-RU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Аннотация: Учебное пособие представляет собой системный курс социальной психологии, изложенный с позиции личностного подхода. Рассматриваются проблемы социального контроля, общения, лидерства и руководства, межгрупповых и внутригрупповых отношений, социализации и социального развития человека. Представлены педагогические аспекты некоторых традиционных социально-психологических тем.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всего:4 -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№1(2),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.(2)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2004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2895600" cy="4800600"/>
          </a:xfrm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304800"/>
            <a:ext cx="4703440" cy="5821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88.4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 90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latin typeface="Times New Roman" pitchFamily="18" charset="0"/>
              </a:rPr>
              <a:t>Асмолов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А. Г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Психология </a:t>
            </a:r>
            <a:r>
              <a:rPr lang="ru-RU" sz="1800" dirty="0">
                <a:latin typeface="Times New Roman" pitchFamily="18" charset="0"/>
              </a:rPr>
              <a:t>личности: культурно-историческое понимание развития человека : учебник.; рекомендовано МО и науки  РФ / А. </a:t>
            </a:r>
            <a:r>
              <a:rPr lang="ru-RU" sz="1800" dirty="0" err="1">
                <a:latin typeface="Times New Roman" pitchFamily="18" charset="0"/>
              </a:rPr>
              <a:t>Асмолов</a:t>
            </a:r>
            <a:r>
              <a:rPr lang="ru-RU" sz="1800" dirty="0">
                <a:latin typeface="Times New Roman" pitchFamily="18" charset="0"/>
              </a:rPr>
              <a:t>. - 3-е изд., </a:t>
            </a:r>
            <a:r>
              <a:rPr lang="ru-RU" sz="1800" dirty="0" err="1">
                <a:latin typeface="Times New Roman" pitchFamily="18" charset="0"/>
              </a:rPr>
              <a:t>испр</a:t>
            </a:r>
            <a:r>
              <a:rPr lang="ru-RU" sz="1800" dirty="0">
                <a:latin typeface="Times New Roman" pitchFamily="18" charset="0"/>
              </a:rPr>
              <a:t>. и доп. - М. : Академия, 2007. - 528 с.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Психология личности предстает как история развития изменяющейся личности в изменяющемся мире.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всего:4 -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№1(2),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.(2)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600"/>
            <a:ext cx="332988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32403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648"/>
            <a:ext cx="4114800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74.00:88.09я73</a:t>
            </a:r>
          </a:p>
          <a:p>
            <a:r>
              <a:rPr lang="ru-RU" sz="1800" dirty="0" smtClean="0"/>
              <a:t>Б 73</a:t>
            </a:r>
          </a:p>
          <a:p>
            <a:r>
              <a:rPr lang="ru-RU" sz="1800" dirty="0" smtClean="0"/>
              <a:t> </a:t>
            </a:r>
            <a:r>
              <a:rPr lang="ru-RU" sz="1800" dirty="0" err="1" smtClean="0"/>
              <a:t>Богачкина</a:t>
            </a:r>
            <a:r>
              <a:rPr lang="ru-RU" sz="1800" dirty="0" smtClean="0"/>
              <a:t>  Н. А. </a:t>
            </a:r>
          </a:p>
          <a:p>
            <a:r>
              <a:rPr lang="ru-RU" sz="1800" dirty="0" smtClean="0"/>
              <a:t>Педагогика и психология : учебное пособие / Н. А. </a:t>
            </a:r>
            <a:r>
              <a:rPr lang="ru-RU" sz="1800" dirty="0" err="1" smtClean="0"/>
              <a:t>Богачкина</a:t>
            </a:r>
            <a:r>
              <a:rPr lang="ru-RU" sz="1800" dirty="0" smtClean="0"/>
              <a:t>, С. Н. Скворцова, Е. Г. </a:t>
            </a:r>
            <a:r>
              <a:rPr lang="ru-RU" sz="1800" dirty="0" err="1" smtClean="0"/>
              <a:t>Имашева</a:t>
            </a:r>
            <a:r>
              <a:rPr lang="ru-RU" sz="1800" dirty="0" smtClean="0"/>
              <a:t>. - М. : Омега-Л, 2009. - 233 с</a:t>
            </a:r>
          </a:p>
          <a:p>
            <a:r>
              <a:rPr lang="ru-RU" sz="1800" dirty="0" smtClean="0"/>
              <a:t>Аннотация: Содержит основные понятия, тенденции развития современной психологии и педагогики, формы организации учебной деятельности. В конце издания приводится словарь терминов.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 Экземпляры: всего:15 -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.(13),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</p:txBody>
      </p:sp>
      <p:pic>
        <p:nvPicPr>
          <p:cNvPr id="4" name="Picture 2" descr="C:\Users\bibl2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338437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3200"/>
            <a:ext cx="29718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381000"/>
            <a:ext cx="4483224" cy="6054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87.73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Г 70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Горохов </a:t>
            </a:r>
            <a:r>
              <a:rPr lang="ru-RU" sz="1800" dirty="0">
                <a:latin typeface="Times New Roman" pitchFamily="18" charset="0"/>
              </a:rPr>
              <a:t>В. Г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Основы философии техники и технических наук : учебник.; рекомендовано Учебно-методическим советом по философии, политологии и религиоведению / В. Г. Горохов. - М. : </a:t>
            </a:r>
            <a:r>
              <a:rPr lang="ru-RU" sz="1800" dirty="0" err="1">
                <a:latin typeface="Times New Roman" pitchFamily="18" charset="0"/>
              </a:rPr>
              <a:t>Гардарики</a:t>
            </a:r>
            <a:r>
              <a:rPr lang="ru-RU" sz="1800" dirty="0">
                <a:latin typeface="Times New Roman" pitchFamily="18" charset="0"/>
              </a:rPr>
              <a:t>, 2007. - 335 с.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Учебник служит цели развития философской рефлексии научной техники у будущих специалистов.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всего:5 -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.(4),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№1(1)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1000"/>
            <a:ext cx="3744416" cy="506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27432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381000"/>
            <a:ext cx="4923656" cy="601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88.4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Б 75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 smtClean="0">
                <a:latin typeface="Times New Roman" pitchFamily="18" charset="0"/>
              </a:rPr>
              <a:t>Бодров</a:t>
            </a:r>
            <a:r>
              <a:rPr lang="ru-RU" sz="1800" dirty="0" smtClean="0">
                <a:latin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</a:rPr>
              <a:t>В. А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Психология </a:t>
            </a:r>
            <a:r>
              <a:rPr lang="ru-RU" sz="1800" dirty="0">
                <a:latin typeface="Times New Roman" pitchFamily="18" charset="0"/>
              </a:rPr>
              <a:t>профессиональной деятельности. Теоретические и прикладные проблемы / В. А. </a:t>
            </a:r>
            <a:r>
              <a:rPr lang="ru-RU" sz="1800" dirty="0" err="1">
                <a:latin typeface="Times New Roman" pitchFamily="18" charset="0"/>
              </a:rPr>
              <a:t>Бодров</a:t>
            </a:r>
            <a:r>
              <a:rPr lang="ru-RU" sz="1800" dirty="0">
                <a:latin typeface="Times New Roman" pitchFamily="18" charset="0"/>
              </a:rPr>
              <a:t>. - М. : Институт психологии РАН, 2006. - 623 с. 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Книга включает статьи, посвященные основным направлениям изучения психологических проблем профессиональной деятельности человека.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всего:5 -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.(3),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№1(1), СБО.(1)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97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76672"/>
            <a:ext cx="4330824" cy="597666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74.00я73</a:t>
            </a:r>
          </a:p>
          <a:p>
            <a:r>
              <a:rPr lang="ru-RU" sz="7200" dirty="0" smtClean="0"/>
              <a:t>Б 90</a:t>
            </a:r>
          </a:p>
          <a:p>
            <a:r>
              <a:rPr lang="ru-RU" sz="7200" dirty="0" smtClean="0"/>
              <a:t> Булатова</a:t>
            </a:r>
            <a:r>
              <a:rPr lang="en-US" sz="7200" dirty="0" smtClean="0"/>
              <a:t> </a:t>
            </a:r>
            <a:r>
              <a:rPr lang="ru-RU" sz="7200" dirty="0" smtClean="0"/>
              <a:t> О. С. </a:t>
            </a:r>
          </a:p>
          <a:p>
            <a:r>
              <a:rPr lang="ru-RU" sz="7200" dirty="0" smtClean="0"/>
              <a:t>Искусство современного урока : учеб. пособие для студентов </a:t>
            </a:r>
            <a:r>
              <a:rPr lang="ru-RU" sz="7200" dirty="0" err="1" smtClean="0"/>
              <a:t>высш</a:t>
            </a:r>
            <a:r>
              <a:rPr lang="ru-RU" sz="7200" dirty="0" smtClean="0"/>
              <a:t>. учеб. заведений.; рекомендовано УМО по специальности педагогического образования / О. С. Булатова. - 3-е изд., стереотипное. - М.: Академия, 2008 - 256 с</a:t>
            </a:r>
          </a:p>
          <a:p>
            <a:r>
              <a:rPr lang="ru-RU" sz="7200" dirty="0" smtClean="0"/>
              <a:t>Аннотация: В учебном пособии показаны особенности современных требований к процессу обучения и уроку как форме его организации, отражающих постиндустриальный этап развития культуры. 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 Экземпляры: всего:2 - СБО.(1),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№1(1)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bibl2\Desktop\Iskusstvo_sovremennogo_ur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38437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60648"/>
            <a:ext cx="4546848" cy="6192688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74.6я73</a:t>
            </a:r>
          </a:p>
          <a:p>
            <a:r>
              <a:rPr lang="ru-RU" sz="7200" dirty="0" smtClean="0"/>
              <a:t>В 19</a:t>
            </a:r>
          </a:p>
          <a:p>
            <a:r>
              <a:rPr lang="ru-RU" sz="7200" dirty="0" smtClean="0"/>
              <a:t> Василькова  Ю. В. </a:t>
            </a:r>
          </a:p>
          <a:p>
            <a:r>
              <a:rPr lang="ru-RU" sz="7200" dirty="0" smtClean="0"/>
              <a:t>Социальная педагогика : учебное пособие для вузов.; допущено МО РФ / Ю. В. Василькова, Т. А. Василькова. - М. : Академия, 2008. - 448 с</a:t>
            </a:r>
          </a:p>
          <a:p>
            <a:r>
              <a:rPr lang="ru-RU" sz="7200" dirty="0" smtClean="0"/>
              <a:t>Аннотация: Рассматриваются понятие социальной педагогики как части педагогики и социальной философии, особенности работы социального педагога с детьми из "семей риска", трудными и больными, а также работы в приютах и клубах по интересам, в школе и микрорайоне, в реабилитационных центрах. </a:t>
            </a:r>
          </a:p>
          <a:p>
            <a:r>
              <a:rPr lang="ru-RU" sz="7200" dirty="0" smtClean="0"/>
              <a:t> Экземпляры: всего:6 -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№1(2),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.(4)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bibl2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38437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76672"/>
            <a:ext cx="4042792" cy="5649491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74.202</a:t>
            </a:r>
          </a:p>
          <a:p>
            <a:r>
              <a:rPr lang="ru-RU" sz="7200" dirty="0" smtClean="0"/>
              <a:t>В 65</a:t>
            </a:r>
          </a:p>
          <a:p>
            <a:r>
              <a:rPr lang="ru-RU" sz="7200" dirty="0" smtClean="0"/>
              <a:t> Войтов  А. Г. </a:t>
            </a:r>
          </a:p>
          <a:p>
            <a:r>
              <a:rPr lang="ru-RU" sz="7200" dirty="0" smtClean="0"/>
              <a:t>Учебная наглядность / А. Г. Войтов. - М. : "Дашков и К", 2007. - 238 с.</a:t>
            </a:r>
          </a:p>
          <a:p>
            <a:r>
              <a:rPr lang="ru-RU" sz="7200" dirty="0" smtClean="0"/>
              <a:t> Аннотация: Данная работа приурочена к началу освоения компьютерной наглядности. Чудодейственные возможности компьютеров ведут к педагогической революции, в том числе и учебной наглядности. Приводимые соображения могут быть полезны всем педагогам.</a:t>
            </a:r>
          </a:p>
          <a:p>
            <a:r>
              <a:rPr lang="ru-RU" sz="7200" dirty="0" smtClean="0"/>
              <a:t>  Экземпляры: всего:5 - СБО.(1),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№1(1),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.(3)</a:t>
            </a:r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bibl2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16835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6632"/>
            <a:ext cx="4762872" cy="6480720"/>
          </a:xfrm>
        </p:spPr>
        <p:txBody>
          <a:bodyPr>
            <a:noAutofit/>
          </a:bodyPr>
          <a:lstStyle/>
          <a:p>
            <a:r>
              <a:rPr lang="ru-RU" sz="1800" dirty="0" smtClean="0"/>
              <a:t>74.560я73</a:t>
            </a:r>
          </a:p>
          <a:p>
            <a:r>
              <a:rPr lang="ru-RU" sz="1800" dirty="0" smtClean="0"/>
              <a:t>В 77</a:t>
            </a:r>
          </a:p>
          <a:p>
            <a:r>
              <a:rPr lang="ru-RU" sz="1800" dirty="0" smtClean="0"/>
              <a:t> Воспитательная деятельность педагога : учеб. пособие.; рекомендовано УМО по специальностям педагогического образования / ред. : В. А. </a:t>
            </a:r>
            <a:r>
              <a:rPr lang="ru-RU" sz="1800" dirty="0" err="1" smtClean="0"/>
              <a:t>Сластенин</a:t>
            </a:r>
            <a:r>
              <a:rPr lang="ru-RU" sz="1800" dirty="0" smtClean="0"/>
              <a:t>, И. А. Колесникова. - М. : Академия, 2005. - 336 с</a:t>
            </a:r>
          </a:p>
          <a:p>
            <a:r>
              <a:rPr lang="ru-RU" sz="1800" dirty="0" smtClean="0"/>
              <a:t> Аннотация: В пособии представлен современный взгляд на воспитательную деятельность педагога, основанный на совокупном знании и опыте ведущих российских специалистов в области воспитания. Анализируются различные точки зрения на предмет, процесс, проблемы воспитания. </a:t>
            </a:r>
          </a:p>
          <a:p>
            <a:pPr>
              <a:buNone/>
            </a:pPr>
            <a:r>
              <a:rPr lang="ru-RU" sz="1800" dirty="0" smtClean="0"/>
              <a:t>       Экземпляры: всего:4 - СБО.(1),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№1(1)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122" name="Picture 2" descr="C:\Users\bibl2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24036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88640"/>
            <a:ext cx="4330824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88.8я73</a:t>
            </a:r>
          </a:p>
          <a:p>
            <a:r>
              <a:rPr lang="ru-RU" sz="7200" dirty="0" smtClean="0"/>
              <a:t>Г 12</a:t>
            </a:r>
          </a:p>
          <a:p>
            <a:r>
              <a:rPr lang="ru-RU" sz="7200" dirty="0" smtClean="0"/>
              <a:t> </a:t>
            </a:r>
            <a:r>
              <a:rPr lang="ru-RU" sz="7200" dirty="0" err="1" smtClean="0"/>
              <a:t>Габай</a:t>
            </a:r>
            <a:r>
              <a:rPr lang="ru-RU" sz="7200" dirty="0" smtClean="0"/>
              <a:t>  Т. В. </a:t>
            </a:r>
          </a:p>
          <a:p>
            <a:r>
              <a:rPr lang="ru-RU" sz="7200" dirty="0" smtClean="0"/>
              <a:t>Педагогическая психология : учебное пособие для студентов вузов.; рекомендовано советом по психологии УМО по классическому университетскому образованию / Т. В. </a:t>
            </a:r>
            <a:r>
              <a:rPr lang="ru-RU" sz="7200" dirty="0" err="1" smtClean="0"/>
              <a:t>Габай</a:t>
            </a:r>
            <a:r>
              <a:rPr lang="ru-RU" sz="7200" dirty="0" smtClean="0"/>
              <a:t>. - М. : Академия, 2008. - 240 с</a:t>
            </a:r>
          </a:p>
          <a:p>
            <a:r>
              <a:rPr lang="ru-RU" sz="7200" dirty="0" smtClean="0"/>
              <a:t>Дается описание строения человеческой деятельности и на его основе детализируются  структура и взаимосвязи деятельности  учащегося и обучающего. Намечены исходные позиции для решения проблем мотивации учения и становления личности учащегося.</a:t>
            </a:r>
          </a:p>
          <a:p>
            <a:r>
              <a:rPr lang="ru-RU" sz="7200" dirty="0" smtClean="0"/>
              <a:t> Экземпляры: всего:3 -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№1(1),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.(1), СБО.(1)</a:t>
            </a:r>
          </a:p>
          <a:p>
            <a:r>
              <a:rPr lang="ru-RU" sz="7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bibl2\Desktop\ImageHandler.ash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45638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2971800" cy="5181600"/>
          </a:xfrm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304800"/>
            <a:ext cx="4402832" cy="5821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88.53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Г 71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err="1" smtClean="0">
                <a:latin typeface="Times New Roman" pitchFamily="18" charset="0"/>
              </a:rPr>
              <a:t>Горянина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В. А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Психология </a:t>
            </a:r>
            <a:r>
              <a:rPr lang="ru-RU" sz="1800" dirty="0">
                <a:latin typeface="Times New Roman" pitchFamily="18" charset="0"/>
              </a:rPr>
              <a:t>общения : учебное пособие для студентов вузов / В. А. </a:t>
            </a:r>
            <a:r>
              <a:rPr lang="ru-RU" sz="1800" dirty="0" err="1">
                <a:latin typeface="Times New Roman" pitchFamily="18" charset="0"/>
              </a:rPr>
              <a:t>Горянина</a:t>
            </a:r>
            <a:r>
              <a:rPr lang="ru-RU" sz="1800" dirty="0">
                <a:latin typeface="Times New Roman" pitchFamily="18" charset="0"/>
              </a:rPr>
              <a:t>. - 5-е изд., стереотипное. - М.: Академия, 2008. - 416 с. 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Рассматриваются сущность общения, его происхождение и функции. Особое внимание уделяется взаимосвязи общения с процессами развития и самопознания личности.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всего:4 -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№1(3),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.(1)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320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0648"/>
            <a:ext cx="4258816" cy="6192688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/>
              <a:t>74.00+88</a:t>
            </a:r>
          </a:p>
          <a:p>
            <a:r>
              <a:rPr lang="ru-RU" sz="2600" dirty="0" smtClean="0"/>
              <a:t>Г 83</a:t>
            </a:r>
          </a:p>
          <a:p>
            <a:r>
              <a:rPr lang="ru-RU" sz="2600" dirty="0" smtClean="0"/>
              <a:t> Григорович  Л. А. </a:t>
            </a:r>
          </a:p>
          <a:p>
            <a:r>
              <a:rPr lang="ru-RU" sz="2600" dirty="0" smtClean="0"/>
              <a:t>Педагогика и психология : учебное пособие.; рекомендовано Мин. образования РФ / Л. А. Григорович, Т. Д. Марцинковская . - М. : </a:t>
            </a:r>
            <a:r>
              <a:rPr lang="ru-RU" sz="2600" dirty="0" err="1" smtClean="0"/>
              <a:t>Гардарики</a:t>
            </a:r>
            <a:r>
              <a:rPr lang="ru-RU" sz="2600" dirty="0" smtClean="0"/>
              <a:t>, 2006. - 480 с.</a:t>
            </a:r>
          </a:p>
          <a:p>
            <a:r>
              <a:rPr lang="ru-RU" sz="2600" dirty="0" smtClean="0"/>
              <a:t>Аннотация: Отражается современное состояние педагогики и психологии, в частности подходы и концепции, наиболее распространенные как в отечественной, так и зарубежной науке.</a:t>
            </a:r>
          </a:p>
          <a:p>
            <a:r>
              <a:rPr lang="ru-RU" sz="2600" dirty="0" smtClean="0"/>
              <a:t> </a:t>
            </a:r>
          </a:p>
          <a:p>
            <a:r>
              <a:rPr lang="ru-RU" sz="2600" dirty="0" smtClean="0"/>
              <a:t>  Экземпляры: всего:5 - </a:t>
            </a:r>
            <a:r>
              <a:rPr lang="ru-RU" sz="2600" dirty="0" err="1" smtClean="0"/>
              <a:t>аб</a:t>
            </a:r>
            <a:r>
              <a:rPr lang="ru-RU" sz="2600" dirty="0" smtClean="0"/>
              <a:t>.(2), №3(1), </a:t>
            </a:r>
            <a:r>
              <a:rPr lang="ru-RU" sz="2600" dirty="0" err="1" smtClean="0"/>
              <a:t>Чз</a:t>
            </a:r>
            <a:r>
              <a:rPr lang="ru-RU" sz="2600" dirty="0" smtClean="0"/>
              <a:t> №1(1), СБО.(1)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7170" name="Picture 2" descr="C:\Users\bibl2\Desktop\3765406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74441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16632"/>
            <a:ext cx="3826768" cy="626469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88+74я73</a:t>
            </a:r>
          </a:p>
          <a:p>
            <a:r>
              <a:rPr lang="ru-RU" sz="7200" dirty="0" smtClean="0"/>
              <a:t>Г 95</a:t>
            </a:r>
          </a:p>
          <a:p>
            <a:r>
              <a:rPr lang="ru-RU" sz="7200" dirty="0" smtClean="0"/>
              <a:t> Гуревич  П. С. </a:t>
            </a:r>
          </a:p>
          <a:p>
            <a:r>
              <a:rPr lang="ru-RU" sz="7200" dirty="0" smtClean="0"/>
              <a:t>Психология и педагогика : учебник для бакалавров / П. С. Гуревич. - 2-е изд., </a:t>
            </a:r>
            <a:r>
              <a:rPr lang="ru-RU" sz="7200" dirty="0" err="1" smtClean="0"/>
              <a:t>перераб</a:t>
            </a:r>
            <a:r>
              <a:rPr lang="ru-RU" sz="7200" dirty="0" smtClean="0"/>
              <a:t>. и доп. - М. : Издательство </a:t>
            </a:r>
            <a:r>
              <a:rPr lang="ru-RU" sz="7200" dirty="0" err="1" smtClean="0"/>
              <a:t>Юрайт</a:t>
            </a:r>
            <a:r>
              <a:rPr lang="ru-RU" sz="7200" dirty="0" smtClean="0"/>
              <a:t>, 2015. - 479 с. </a:t>
            </a:r>
          </a:p>
          <a:p>
            <a:r>
              <a:rPr lang="ru-RU" sz="7200" dirty="0" smtClean="0"/>
              <a:t>Аннотация: Рассматриваются основные положения психологии и педагогики. Подробно освещается специфика чувственного и рационального  познания, общее и индивидуальное в психике учащегося. Специальный раздел посвящен проблемам личности в образовательных моделях, где представлены современные концепции и стратегии образования.</a:t>
            </a:r>
          </a:p>
          <a:p>
            <a:r>
              <a:rPr lang="ru-RU" sz="7200" dirty="0" smtClean="0"/>
              <a:t>  Экземпляры: всего:15 -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.(11),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№1(2),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ea typeface="Times New Roman"/>
              <a:cs typeface="Times New Roman"/>
            </a:endParaRPr>
          </a:p>
        </p:txBody>
      </p:sp>
      <p:pic>
        <p:nvPicPr>
          <p:cNvPr id="8194" name="Picture 2" descr="C:\Users\bibl2\Desktop\Psikhologiya_i_pedagogi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67240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60648"/>
            <a:ext cx="3970784" cy="63367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74.03я73</a:t>
            </a:r>
          </a:p>
          <a:p>
            <a:r>
              <a:rPr lang="ru-RU" sz="7200" dirty="0" smtClean="0"/>
              <a:t>И 90</a:t>
            </a:r>
          </a:p>
          <a:p>
            <a:r>
              <a:rPr lang="ru-RU" sz="7200" dirty="0" smtClean="0"/>
              <a:t> История педагогики и образования : учебное пособие для студентов вузов.; рекомендовано УМО по специальностям педагогического образования / ред. : З. И. Васильева. - 4-е изд., </a:t>
            </a:r>
            <a:r>
              <a:rPr lang="ru-RU" sz="7200" dirty="0" err="1" smtClean="0"/>
              <a:t>испр</a:t>
            </a:r>
            <a:r>
              <a:rPr lang="ru-RU" sz="7200" dirty="0" smtClean="0"/>
              <a:t>. - М. : Академия, 2008. - 432 с. </a:t>
            </a:r>
          </a:p>
          <a:p>
            <a:r>
              <a:rPr lang="ru-RU" sz="7200" dirty="0" smtClean="0"/>
              <a:t>Аннотация: Раскрыт </a:t>
            </a:r>
            <a:r>
              <a:rPr lang="ru-RU" sz="7200" dirty="0" err="1" smtClean="0"/>
              <a:t>историко</a:t>
            </a:r>
            <a:r>
              <a:rPr lang="ru-RU" sz="7200" dirty="0" smtClean="0"/>
              <a:t> - педагогический процесс развития образования и педагогической мысли с древнейших времен до конца XX в., рассмотрены разные концептуальные подходы к </a:t>
            </a:r>
            <a:r>
              <a:rPr lang="ru-RU" sz="7200" dirty="0" err="1" smtClean="0"/>
              <a:t>историко</a:t>
            </a:r>
            <a:r>
              <a:rPr lang="ru-RU" sz="7200" dirty="0" smtClean="0"/>
              <a:t> - педагогическим явлениям, выделены ведущие педагогические идеи.</a:t>
            </a:r>
          </a:p>
          <a:p>
            <a:pPr>
              <a:buNone/>
            </a:pPr>
            <a:r>
              <a:rPr lang="ru-RU" sz="7200" dirty="0" smtClean="0"/>
              <a:t>         Экземпляры: всего:7 -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№1(3), СБО.(1),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.(3)</a:t>
            </a:r>
          </a:p>
          <a:p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9218" name="Picture 2" descr="C:\Users\bibl2\Desktop\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60040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2133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381000"/>
            <a:ext cx="4536504" cy="57499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87.73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З-17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Зайцев </a:t>
            </a:r>
            <a:r>
              <a:rPr lang="ru-RU" sz="1800" dirty="0">
                <a:latin typeface="Times New Roman" pitchFamily="18" charset="0"/>
              </a:rPr>
              <a:t>Д. В. </a:t>
            </a:r>
            <a:endParaRPr lang="ru-RU" sz="1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Теория </a:t>
            </a:r>
            <a:r>
              <a:rPr lang="ru-RU" sz="1800" dirty="0">
                <a:latin typeface="Times New Roman" pitchFamily="18" charset="0"/>
              </a:rPr>
              <a:t>и практика аргументации : учебное пособие.; рекомендовано УМО по классическому университетскому образованию / Д. В. Зайцев. - М. : Форум, 2007. - 224 с. : ил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Излагаются не только основы теории, но и практические рекомендации по ведению полемики в реальных жизненных ситуациях.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всего:6 -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.(5),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№1(1)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286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2667000" cy="4800600"/>
          </a:xfrm>
        </p:spPr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304800"/>
            <a:ext cx="4627240" cy="6049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88.53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К 75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 smtClean="0">
                <a:latin typeface="Times New Roman" pitchFamily="18" charset="0"/>
              </a:rPr>
              <a:t>Корягина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Н. А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Психология </a:t>
            </a:r>
            <a:r>
              <a:rPr lang="ru-RU" sz="1800" dirty="0">
                <a:latin typeface="Times New Roman" pitchFamily="18" charset="0"/>
              </a:rPr>
              <a:t>общения : учебник и практикум для академического </a:t>
            </a:r>
            <a:r>
              <a:rPr lang="ru-RU" sz="1800" dirty="0" err="1">
                <a:latin typeface="Times New Roman" pitchFamily="18" charset="0"/>
              </a:rPr>
              <a:t>бакалавриата</a:t>
            </a:r>
            <a:r>
              <a:rPr lang="ru-RU" sz="1800" dirty="0">
                <a:latin typeface="Times New Roman" pitchFamily="18" charset="0"/>
              </a:rPr>
              <a:t> / Н. А. </a:t>
            </a:r>
            <a:r>
              <a:rPr lang="ru-RU" sz="1800" dirty="0" err="1">
                <a:latin typeface="Times New Roman" pitchFamily="18" charset="0"/>
              </a:rPr>
              <a:t>Корягина</a:t>
            </a:r>
            <a:r>
              <a:rPr lang="ru-RU" sz="1800" dirty="0">
                <a:latin typeface="Times New Roman" pitchFamily="18" charset="0"/>
              </a:rPr>
              <a:t>, Н. В. Антонова, С. В. Овсянникова. - М. : </a:t>
            </a:r>
            <a:r>
              <a:rPr lang="ru-RU" sz="1800" dirty="0" err="1">
                <a:latin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</a:rPr>
              <a:t>, 2014. - 440 с.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 Аннотация: В учебнике рассматриваются основные теоретические и практические подходы к общению.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всего:15 -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.(5),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№1(2), №3(8)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3200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11624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76672"/>
            <a:ext cx="4114800" cy="564949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88+74я73</a:t>
            </a:r>
          </a:p>
          <a:p>
            <a:r>
              <a:rPr lang="ru-RU" sz="1800" dirty="0" smtClean="0"/>
              <a:t>К 85</a:t>
            </a:r>
          </a:p>
          <a:p>
            <a:r>
              <a:rPr lang="ru-RU" sz="1800" dirty="0" smtClean="0"/>
              <a:t> Крысько  В. Г. </a:t>
            </a:r>
          </a:p>
          <a:p>
            <a:r>
              <a:rPr lang="ru-RU" sz="1800" dirty="0" smtClean="0"/>
              <a:t>Психология и педагогика : учебник для бакалавров / В. Г. Крысько. - М. : Издательство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2015. - 471 с. </a:t>
            </a:r>
          </a:p>
          <a:p>
            <a:r>
              <a:rPr lang="ru-RU" sz="1800" dirty="0" smtClean="0"/>
              <a:t> Аннотация: Учебник  в систематизированном и обобщенном виде раскрывает представления об основных характеристиках психики людей и педагогике как науке об их обучении и воспитании.</a:t>
            </a:r>
          </a:p>
          <a:p>
            <a:r>
              <a:rPr lang="ru-RU" sz="1800" dirty="0" smtClean="0"/>
              <a:t>  Экземпляры: всего:15 -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2200" dirty="0" smtClean="0"/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ea typeface="Times New Roman"/>
              <a:cs typeface="Times New Roman"/>
            </a:endParaRPr>
          </a:p>
        </p:txBody>
      </p:sp>
      <p:pic>
        <p:nvPicPr>
          <p:cNvPr id="10242" name="Picture 2" descr="C:\Users\bibl2\Desktop\pre124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31236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2667000" cy="5257800"/>
          </a:xfrm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304800"/>
            <a:ext cx="4618856" cy="58213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88.5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К 85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Крысько </a:t>
            </a:r>
            <a:r>
              <a:rPr lang="ru-RU" sz="2000" dirty="0">
                <a:latin typeface="Times New Roman" pitchFamily="18" charset="0"/>
              </a:rPr>
              <a:t>В. Г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Этническая </a:t>
            </a:r>
            <a:r>
              <a:rPr lang="ru-RU" sz="2000" dirty="0">
                <a:latin typeface="Times New Roman" pitchFamily="18" charset="0"/>
              </a:rPr>
              <a:t>психология : учебное пособие.; допущено УМО по специальностям педагогического образования / В. Г. Крысько. - 4-е изд., стереотипное. - М. : Академия, 2008. - 320 с.  Экземпляры: всего:4 - </a:t>
            </a:r>
            <a:r>
              <a:rPr lang="ru-RU" sz="2000" dirty="0" err="1">
                <a:latin typeface="Times New Roman" pitchFamily="18" charset="0"/>
              </a:rPr>
              <a:t>Чз</a:t>
            </a:r>
            <a:r>
              <a:rPr lang="ru-RU" sz="2000" dirty="0">
                <a:latin typeface="Times New Roman" pitchFamily="18" charset="0"/>
              </a:rPr>
              <a:t> №1(2), </a:t>
            </a:r>
            <a:r>
              <a:rPr lang="ru-RU" sz="2000" dirty="0" err="1">
                <a:latin typeface="Times New Roman" pitchFamily="18" charset="0"/>
              </a:rPr>
              <a:t>аб</a:t>
            </a:r>
            <a:r>
              <a:rPr lang="ru-RU" sz="2000" dirty="0">
                <a:latin typeface="Times New Roman" pitchFamily="18" charset="0"/>
              </a:rPr>
              <a:t>.(2)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Аннотация: Этнопсихология изучает своеобразие проявления  и функционирования психики представителей различных этнических общностей и является в настоящее время одной из самых молодых, сложных и перспективных наук.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Экземпляры: всего:4 - </a:t>
            </a:r>
            <a:r>
              <a:rPr lang="ru-RU" sz="2000" dirty="0" err="1">
                <a:latin typeface="Times New Roman" pitchFamily="18" charset="0"/>
              </a:rPr>
              <a:t>Чз</a:t>
            </a:r>
            <a:r>
              <a:rPr lang="ru-RU" sz="2000" dirty="0">
                <a:latin typeface="Times New Roman" pitchFamily="18" charset="0"/>
              </a:rPr>
              <a:t> №1(2), </a:t>
            </a:r>
            <a:r>
              <a:rPr lang="ru-RU" sz="2000" dirty="0" err="1">
                <a:latin typeface="Times New Roman" pitchFamily="18" charset="0"/>
              </a:rPr>
              <a:t>аб</a:t>
            </a:r>
            <a:r>
              <a:rPr lang="ru-RU" sz="2000" dirty="0">
                <a:latin typeface="Times New Roman" pitchFamily="18" charset="0"/>
              </a:rPr>
              <a:t>.(2)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3048000" cy="53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2819400" cy="5181600"/>
          </a:xfrm>
        </p:spPr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381000"/>
            <a:ext cx="4703440" cy="5821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88.1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М 29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Марцинковская </a:t>
            </a:r>
            <a:r>
              <a:rPr lang="ru-RU" sz="1800" dirty="0">
                <a:latin typeface="Times New Roman" pitchFamily="18" charset="0"/>
              </a:rPr>
              <a:t>Т. Д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История </a:t>
            </a:r>
            <a:r>
              <a:rPr lang="ru-RU" sz="1800" dirty="0">
                <a:latin typeface="Times New Roman" pitchFamily="18" charset="0"/>
              </a:rPr>
              <a:t>психологии : учебник.; рекомендовано УМО по психологии / Т. Д. Марцинковская. - 8-е изд., </a:t>
            </a:r>
            <a:r>
              <a:rPr lang="ru-RU" sz="1800" dirty="0" err="1">
                <a:latin typeface="Times New Roman" pitchFamily="18" charset="0"/>
              </a:rPr>
              <a:t>испр</a:t>
            </a:r>
            <a:r>
              <a:rPr lang="ru-RU" sz="1800" dirty="0">
                <a:latin typeface="Times New Roman" pitchFamily="18" charset="0"/>
              </a:rPr>
              <a:t>. и доп. - М. : Академия, 2008. - 544 с. - 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В учебнике раскрываются общие закономерности и характеризуются этапы формирования предмета психологической науки, показаны динамика и логика развития психологических концепций, дана панорама различных взглядов на законы, управляющие поведением человека и процессом познания им внешнего мира, законы становления его личности.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всего:3 -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№1(1),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.(2)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0688"/>
            <a:ext cx="31912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24482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88640"/>
            <a:ext cx="4330824" cy="6120720"/>
          </a:xfrm>
        </p:spPr>
        <p:txBody>
          <a:bodyPr>
            <a:noAutofit/>
          </a:bodyPr>
          <a:lstStyle/>
          <a:p>
            <a:r>
              <a:rPr lang="ru-RU" sz="1800" dirty="0" smtClean="0"/>
              <a:t>88:74я73</a:t>
            </a:r>
          </a:p>
          <a:p>
            <a:r>
              <a:rPr lang="ru-RU" sz="1800" dirty="0" smtClean="0"/>
              <a:t>О-77</a:t>
            </a:r>
          </a:p>
          <a:p>
            <a:r>
              <a:rPr lang="ru-RU" sz="1800" dirty="0" smtClean="0"/>
              <a:t>Островский  Э. В. </a:t>
            </a:r>
          </a:p>
          <a:p>
            <a:r>
              <a:rPr lang="ru-RU" sz="1800" dirty="0" smtClean="0"/>
              <a:t>Психология и педагогика : учеб. пособие.; рекомендовано МО РФ / Э. В. Островский, Л. И. </a:t>
            </a:r>
            <a:r>
              <a:rPr lang="ru-RU" sz="1800" dirty="0" err="1" smtClean="0"/>
              <a:t>Чернышова</a:t>
            </a:r>
            <a:r>
              <a:rPr lang="ru-RU" sz="1800" dirty="0" smtClean="0"/>
              <a:t>. - М. : Вузовский учебник, 2006. - 384 с.</a:t>
            </a:r>
          </a:p>
          <a:p>
            <a:r>
              <a:rPr lang="ru-RU" sz="1800" dirty="0" smtClean="0"/>
              <a:t>Аннотация: В пособии рассматриваются основные понятия психолого-педагогической науки, процесс становления, а также актуальные проблемы  современного этапа ее развития. </a:t>
            </a:r>
          </a:p>
          <a:p>
            <a:r>
              <a:rPr lang="ru-RU" sz="1800" dirty="0" smtClean="0"/>
              <a:t> Экземпляры: всего:120 -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№3(4),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11267" name="Picture 3" descr="C:\Users\bibl2\Desktop\index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38437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132856"/>
            <a:ext cx="23762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597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88.3я73+74.00я73</a:t>
            </a:r>
          </a:p>
          <a:p>
            <a:r>
              <a:rPr lang="ru-RU" sz="1800" dirty="0" smtClean="0"/>
              <a:t>П 19</a:t>
            </a:r>
          </a:p>
          <a:p>
            <a:r>
              <a:rPr lang="ru-RU" sz="1800" dirty="0" err="1" smtClean="0"/>
              <a:t>Пастюк</a:t>
            </a:r>
            <a:r>
              <a:rPr lang="ru-RU" sz="1800" dirty="0" smtClean="0"/>
              <a:t> О. В. </a:t>
            </a:r>
          </a:p>
          <a:p>
            <a:r>
              <a:rPr lang="ru-RU" sz="1800" dirty="0" smtClean="0"/>
              <a:t>Психология и педагогика : учебное пособие / О. В. </a:t>
            </a:r>
            <a:r>
              <a:rPr lang="ru-RU" sz="1800" dirty="0" err="1" smtClean="0"/>
              <a:t>Пастюк</a:t>
            </a:r>
            <a:r>
              <a:rPr lang="ru-RU" sz="1800" dirty="0" smtClean="0"/>
              <a:t>. - М. : ИНФРА-М, 2015. - 160 с. </a:t>
            </a:r>
          </a:p>
          <a:p>
            <a:r>
              <a:rPr lang="ru-RU" sz="1800" dirty="0" smtClean="0"/>
              <a:t>Аннотация: Курс педагогики и психологии содержит опорные конспекты лекций и практических занятий с использованием схем, таблиц и рисунков.</a:t>
            </a:r>
          </a:p>
          <a:p>
            <a:r>
              <a:rPr lang="ru-RU" sz="1800" dirty="0" smtClean="0"/>
              <a:t>  Экземпляры: всего:10 -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.(6)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2290" name="Picture 2" descr="C:\Users\bibl2\Desktop\5c4acc2374d897cf12dc823029bd65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456384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304800"/>
            <a:ext cx="4699248" cy="632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88.3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П30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Петровский </a:t>
            </a:r>
            <a:r>
              <a:rPr lang="ru-RU" sz="1800" dirty="0">
                <a:latin typeface="Times New Roman" pitchFamily="18" charset="0"/>
              </a:rPr>
              <a:t>А. В. </a:t>
            </a:r>
            <a:endParaRPr lang="ru-RU" sz="1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Психология </a:t>
            </a:r>
            <a:r>
              <a:rPr lang="ru-RU" sz="1800" dirty="0">
                <a:latin typeface="Times New Roman" pitchFamily="18" charset="0"/>
              </a:rPr>
              <a:t>:  учебник для студентов вузов / А.В. Петровский;  М.Г. </a:t>
            </a:r>
            <a:r>
              <a:rPr lang="ru-RU" sz="1800" dirty="0" err="1">
                <a:latin typeface="Times New Roman" pitchFamily="18" charset="0"/>
              </a:rPr>
              <a:t>Ярошевский</a:t>
            </a:r>
            <a:r>
              <a:rPr lang="ru-RU" sz="1800" dirty="0">
                <a:latin typeface="Times New Roman" pitchFamily="18" charset="0"/>
              </a:rPr>
              <a:t>. - 7-е изд., стереотип. - М. : Академия, 2008. - 512 с. 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Раскрываются предмет, методы, исторический путь развития, а также категории психологии, психические процессы и индивидуально-психологические  особенности личности.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всего:4 -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.(4)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609600"/>
            <a:ext cx="2971800" cy="5029200"/>
          </a:xfrm>
          <a:noFill/>
          <a:ln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2743200" cy="4876800"/>
          </a:xfrm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609600"/>
            <a:ext cx="4546848" cy="5516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88.3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П 37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Платонов, Ю. П.Психология национального характера : учебное пособие для студентов вузов.; рекомендовано УМО по направлениям педагогического образования / Ю. П. Платонов. - М. : Академия, 2007. - 240 с.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Раскрывается суть этнической психологии как науки, история ее развития и современное состояние.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всего:3 -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№1(2),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.(1)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20688"/>
            <a:ext cx="3048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2667000" cy="1139825"/>
          </a:xfrm>
        </p:spPr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381000"/>
            <a:ext cx="4775448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88.4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П 86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Психология и этика делового общения : учебное пособие / сост. : М. А. Поваляева. - 2-е изд. - Ростов </a:t>
            </a:r>
            <a:r>
              <a:rPr lang="ru-RU" sz="1800" dirty="0" err="1">
                <a:latin typeface="Times New Roman" pitchFamily="18" charset="0"/>
              </a:rPr>
              <a:t>н</a:t>
            </a:r>
            <a:r>
              <a:rPr lang="ru-RU" sz="1800" dirty="0">
                <a:latin typeface="Times New Roman" pitchFamily="18" charset="0"/>
              </a:rPr>
              <a:t>/Д : Феникс, 2006. - 347 с. : ил. - (Высшее образование)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В настоящее время для успешного продвижения  по служебной лестнице, эффективного взаимодействия с отечественными и зарубежными партнерами необходимо ориентироваться в вопросах психологии и этики делового общения со своими коллегами, подчиненными, начальством. Для повышения качества образования, безболезненной социализации в вузах введена соответствующая учебная дисциплина.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всего:1 -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.(1)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281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19442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60648"/>
            <a:ext cx="4330824" cy="626469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88+74.00я73</a:t>
            </a:r>
          </a:p>
          <a:p>
            <a:r>
              <a:rPr lang="ru-RU" sz="7200" dirty="0" smtClean="0"/>
              <a:t>П 86</a:t>
            </a:r>
          </a:p>
          <a:p>
            <a:r>
              <a:rPr lang="ru-RU" sz="7200" dirty="0" smtClean="0"/>
              <a:t> Психология и педагогика : учебник для вузов / ред. </a:t>
            </a:r>
            <a:r>
              <a:rPr lang="ru-RU" sz="7200" dirty="0" err="1" smtClean="0"/>
              <a:t>Пидкасистый</a:t>
            </a:r>
            <a:r>
              <a:rPr lang="ru-RU" sz="7200" dirty="0" smtClean="0"/>
              <a:t> П.И. - М. : </a:t>
            </a:r>
            <a:r>
              <a:rPr lang="ru-RU" sz="7200" dirty="0" err="1" smtClean="0"/>
              <a:t>Юрайт</a:t>
            </a:r>
            <a:r>
              <a:rPr lang="ru-RU" sz="7200" dirty="0" smtClean="0"/>
              <a:t>, 2010. - 714 с</a:t>
            </a:r>
          </a:p>
          <a:p>
            <a:r>
              <a:rPr lang="ru-RU" sz="7200" dirty="0" smtClean="0"/>
              <a:t>Аннотация: Настоящий учебник представляет собой интегративный курс по дисциплине "Психология и педагогика" для студентов высших учебных заведений, обучающихся по непедагогическим специальностям: юристов, экономистов, социологов, инженеров, врачей и др. Содержит перечень вопросов и заданий для самостоятельной работы и самоконтроля.</a:t>
            </a:r>
          </a:p>
          <a:p>
            <a:r>
              <a:rPr lang="ru-RU" sz="7200" dirty="0" smtClean="0"/>
              <a:t> Экземпляры: всего:15 -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.(11), №4(1),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№1(2),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№2(1)</a:t>
            </a:r>
          </a:p>
          <a:p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endParaRPr lang="ru-RU" dirty="0"/>
          </a:p>
        </p:txBody>
      </p:sp>
      <p:pic>
        <p:nvPicPr>
          <p:cNvPr id="13314" name="Picture 2" descr="C:\Users\bibl2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95232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2819400" cy="4800600"/>
          </a:xfrm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332656"/>
            <a:ext cx="4695056" cy="6068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87.73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Л 33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Лебедев </a:t>
            </a:r>
            <a:r>
              <a:rPr lang="ru-RU" sz="1800" dirty="0">
                <a:latin typeface="Times New Roman" pitchFamily="18" charset="0"/>
              </a:rPr>
              <a:t>С. </a:t>
            </a:r>
            <a:r>
              <a:rPr lang="ru-RU" sz="1800" dirty="0" smtClean="0">
                <a:latin typeface="Times New Roman" pitchFamily="18" charset="0"/>
              </a:rPr>
              <a:t>А.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Философия </a:t>
            </a:r>
            <a:r>
              <a:rPr lang="ru-RU" sz="1800" dirty="0">
                <a:latin typeface="Times New Roman" pitchFamily="18" charset="0"/>
              </a:rPr>
              <a:t>науки : учебное пособие для магистров.; рекомендовано редакционно-издательским советом Российской академии образования / С. А. Лебедев. - 2-е изд., </a:t>
            </a:r>
            <a:r>
              <a:rPr lang="ru-RU" sz="1800" dirty="0" err="1">
                <a:latin typeface="Times New Roman" pitchFamily="18" charset="0"/>
              </a:rPr>
              <a:t>испр</a:t>
            </a:r>
            <a:r>
              <a:rPr lang="ru-RU" sz="1800" dirty="0">
                <a:latin typeface="Times New Roman" pitchFamily="18" charset="0"/>
              </a:rPr>
              <a:t>. и доп. - М. : </a:t>
            </a:r>
            <a:r>
              <a:rPr lang="ru-RU" sz="1800" dirty="0" err="1">
                <a:latin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</a:rPr>
              <a:t>, 2014. - 296 с.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 Аннотация: Учебное пособие состоит из 2-х частей: в первой изложено теоретическое содержание общей философии науки: во второй даны дидактические методические схемы большинства ее проблем.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Экземпляры: всего:12 - </a:t>
            </a:r>
            <a:r>
              <a:rPr lang="ru-RU" sz="1800" dirty="0" err="1">
                <a:latin typeface="Times New Roman" pitchFamily="18" charset="0"/>
              </a:rPr>
              <a:t>аб</a:t>
            </a:r>
            <a:r>
              <a:rPr lang="ru-RU" sz="1800" dirty="0">
                <a:latin typeface="Times New Roman" pitchFamily="18" charset="0"/>
              </a:rPr>
              <a:t>.(11), </a:t>
            </a:r>
            <a:r>
              <a:rPr lang="ru-RU" sz="1800" dirty="0" err="1">
                <a:latin typeface="Times New Roman" pitchFamily="18" charset="0"/>
              </a:rPr>
              <a:t>Чз</a:t>
            </a:r>
            <a:r>
              <a:rPr lang="ru-RU" sz="1800" dirty="0">
                <a:latin typeface="Times New Roman" pitchFamily="18" charset="0"/>
              </a:rPr>
              <a:t> №2(1)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42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23042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88640"/>
            <a:ext cx="4330824" cy="612072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88.4: 74я73</a:t>
            </a:r>
          </a:p>
          <a:p>
            <a:r>
              <a:rPr lang="ru-RU" sz="7200" dirty="0" smtClean="0"/>
              <a:t>С 37</a:t>
            </a:r>
          </a:p>
          <a:p>
            <a:r>
              <a:rPr lang="ru-RU" sz="7200" dirty="0" smtClean="0"/>
              <a:t> Симонов В. П. </a:t>
            </a:r>
          </a:p>
          <a:p>
            <a:r>
              <a:rPr lang="ru-RU" sz="7200" dirty="0" smtClean="0"/>
              <a:t>Педагогика и психология высшей школы. Инновационный курс для подготовки магистров : учебное пособие / В. П. Симонов. - М. : ИНФРА-М; Вузовский учебник, 2016. - 320 с.</a:t>
            </a:r>
          </a:p>
          <a:p>
            <a:r>
              <a:rPr lang="ru-RU" sz="7200" dirty="0" smtClean="0"/>
              <a:t>Аннотация: В пособии представлен инновационный курс педагогики и психологии для подготовки магистров. В первой части  рассматривается педагогика высшей школы, во второй – психология и в третьей – инновационная деятельность в образовательных системах.  Пособие содержит 13 тестовых и диагностических методик.</a:t>
            </a:r>
          </a:p>
          <a:p>
            <a:r>
              <a:rPr lang="ru-RU" sz="7200" dirty="0" smtClean="0"/>
              <a:t>  Экземпляры: всего:5 -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.(3)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4338" name="Picture 2" descr="C:\Users\bibl2\Desktop\18034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09634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266429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258816" cy="5976704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 smtClean="0"/>
              <a:t>74.5я723</a:t>
            </a:r>
          </a:p>
          <a:p>
            <a:r>
              <a:rPr lang="ru-RU" sz="4500" dirty="0" smtClean="0"/>
              <a:t>С 42</a:t>
            </a:r>
          </a:p>
          <a:p>
            <a:r>
              <a:rPr lang="ru-RU" sz="4500" dirty="0" smtClean="0"/>
              <a:t> Скакун  В. А. </a:t>
            </a:r>
          </a:p>
          <a:p>
            <a:r>
              <a:rPr lang="ru-RU" sz="4500" dirty="0" smtClean="0"/>
              <a:t>Организация и методика профессионального обучения : учебное пособие.; допущено МО РФ / В. А. Скакун. - М. : Форум, 2007. - 336 с. : ил.</a:t>
            </a:r>
          </a:p>
          <a:p>
            <a:r>
              <a:rPr lang="ru-RU" sz="4500" dirty="0" smtClean="0"/>
              <a:t>Аннотация: Изложены основы общей методики и организации профессионального  (производственного, практического) обучения учащихся в учебных заведениях профессионального образования.</a:t>
            </a:r>
          </a:p>
          <a:p>
            <a:r>
              <a:rPr lang="ru-RU" sz="4500" dirty="0" smtClean="0"/>
              <a:t> </a:t>
            </a:r>
          </a:p>
          <a:p>
            <a:r>
              <a:rPr lang="ru-RU" sz="4500" dirty="0" smtClean="0"/>
              <a:t>  Экземпляры: всего:5 - </a:t>
            </a:r>
            <a:r>
              <a:rPr lang="ru-RU" sz="4500" dirty="0" err="1" smtClean="0"/>
              <a:t>Чз</a:t>
            </a:r>
            <a:r>
              <a:rPr lang="ru-RU" sz="4500" dirty="0" smtClean="0"/>
              <a:t> №1(1), СБО.(1), </a:t>
            </a:r>
            <a:r>
              <a:rPr lang="ru-RU" sz="4500" dirty="0" err="1" smtClean="0"/>
              <a:t>аб</a:t>
            </a:r>
            <a:r>
              <a:rPr lang="ru-RU" sz="4500" dirty="0" smtClean="0"/>
              <a:t>.(3)</a:t>
            </a:r>
          </a:p>
          <a:p>
            <a:endParaRPr lang="ru-RU" sz="4500" dirty="0" smtClean="0"/>
          </a:p>
          <a:p>
            <a:r>
              <a:rPr lang="ru-RU" sz="4500" dirty="0" smtClean="0"/>
              <a:t> </a:t>
            </a:r>
          </a:p>
          <a:p>
            <a:endParaRPr lang="ru-RU" dirty="0"/>
          </a:p>
        </p:txBody>
      </p:sp>
      <p:pic>
        <p:nvPicPr>
          <p:cNvPr id="15362" name="Picture 2" descr="C:\Users\bibl2\Desktop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09634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96952"/>
            <a:ext cx="25202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60648"/>
            <a:ext cx="4186808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88 :74.00я73</a:t>
            </a:r>
          </a:p>
          <a:p>
            <a:r>
              <a:rPr lang="ru-RU" sz="7200" dirty="0" smtClean="0"/>
              <a:t>С 47</a:t>
            </a:r>
          </a:p>
          <a:p>
            <a:r>
              <a:rPr lang="ru-RU" sz="7200" dirty="0" smtClean="0"/>
              <a:t> </a:t>
            </a:r>
            <a:r>
              <a:rPr lang="ru-RU" sz="7200" dirty="0" err="1" smtClean="0"/>
              <a:t>Сластенин</a:t>
            </a:r>
            <a:r>
              <a:rPr lang="ru-RU" sz="7200" dirty="0" smtClean="0"/>
              <a:t>  В. А. </a:t>
            </a:r>
          </a:p>
          <a:p>
            <a:r>
              <a:rPr lang="ru-RU" sz="7200" dirty="0" smtClean="0"/>
              <a:t>Психология и педагогика : учебное пособие.; допущено УМО по специальности педагогического образования / В. А. </a:t>
            </a:r>
            <a:r>
              <a:rPr lang="ru-RU" sz="7200" dirty="0" err="1" smtClean="0"/>
              <a:t>Сластенин</a:t>
            </a:r>
            <a:r>
              <a:rPr lang="ru-RU" sz="7200" dirty="0" smtClean="0"/>
              <a:t>. - М. : Академия, 2007. - 480 с. </a:t>
            </a:r>
          </a:p>
          <a:p>
            <a:r>
              <a:rPr lang="ru-RU" sz="7200" dirty="0" smtClean="0"/>
              <a:t>Аннотация: Учебное пособие знакомит студентов непедагогических специальностей с современной отечественной и зарубежной психологией и педагогикой. Рассматриваются, в частности, такие вопросы, как психология личности, малых групп общения, конфликтных отношений.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 Экземпляры: всего:41 -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.(38),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№2(1),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№1(2)</a:t>
            </a:r>
          </a:p>
          <a:p>
            <a:r>
              <a:rPr lang="ru-RU" sz="7200" dirty="0" smtClean="0"/>
              <a:t> </a:t>
            </a:r>
          </a:p>
          <a:p>
            <a:endParaRPr lang="ru-RU" dirty="0"/>
          </a:p>
        </p:txBody>
      </p:sp>
      <p:pic>
        <p:nvPicPr>
          <p:cNvPr id="16386" name="Picture 2" descr="C:\Users\bibl2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09634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30346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6632"/>
            <a:ext cx="4114800" cy="6192728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74.3я73</a:t>
            </a:r>
          </a:p>
          <a:p>
            <a:r>
              <a:rPr lang="ru-RU" sz="7200" dirty="0" smtClean="0"/>
              <a:t>Ч-49</a:t>
            </a:r>
          </a:p>
          <a:p>
            <a:r>
              <a:rPr lang="ru-RU" sz="7200" dirty="0" smtClean="0"/>
              <a:t> Чернявская А. Г. </a:t>
            </a:r>
          </a:p>
          <a:p>
            <a:r>
              <a:rPr lang="ru-RU" sz="7200" dirty="0" err="1" smtClean="0"/>
              <a:t>Андрагогика</a:t>
            </a:r>
            <a:r>
              <a:rPr lang="ru-RU" sz="7200" dirty="0" smtClean="0"/>
              <a:t> : </a:t>
            </a:r>
            <a:r>
              <a:rPr lang="ru-RU" sz="7200" dirty="0" err="1" smtClean="0"/>
              <a:t>практ</a:t>
            </a:r>
            <a:r>
              <a:rPr lang="ru-RU" sz="7200" dirty="0" smtClean="0"/>
              <a:t>. пособие для вузов / А. Г. Чернявская. - 2-е изд., </a:t>
            </a:r>
            <a:r>
              <a:rPr lang="ru-RU" sz="7200" dirty="0" err="1" smtClean="0"/>
              <a:t>испр</a:t>
            </a:r>
            <a:r>
              <a:rPr lang="ru-RU" sz="7200" dirty="0" smtClean="0"/>
              <a:t>. и доп. - [б. м.] : Издательство </a:t>
            </a:r>
            <a:r>
              <a:rPr lang="ru-RU" sz="7200" dirty="0" err="1" smtClean="0"/>
              <a:t>Юрайт</a:t>
            </a:r>
            <a:r>
              <a:rPr lang="ru-RU" sz="7200" dirty="0" smtClean="0"/>
              <a:t>, 2017. - 197 с. </a:t>
            </a:r>
          </a:p>
          <a:p>
            <a:r>
              <a:rPr lang="ru-RU" sz="7200" dirty="0" smtClean="0"/>
              <a:t>Аннотация: Пособие направлено на передачу и присвоение обучающимися практических инструментов для проектирования и организации развивающего обучения взрослых. Издание включает разнообразные теоретические положения общей педагогики, педагогической психологии и дидактики, содержит технологии и техники обучения взрослых.</a:t>
            </a:r>
          </a:p>
          <a:p>
            <a:pPr>
              <a:buNone/>
            </a:pPr>
            <a:r>
              <a:rPr lang="ru-RU" sz="7200" dirty="0" smtClean="0"/>
              <a:t>       Экземпляры: всего:15 -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.(11),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№1(2),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7410" name="Picture 2" descr="C:\Users\bibl2\Desktop\uk969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09634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/>
          <a:lstStyle/>
          <a:p>
            <a:r>
              <a:rPr lang="ru-RU" dirty="0" smtClean="0"/>
              <a:t>Социология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46805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«Социология».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 11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2005 года по 2017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476672"/>
            <a:ext cx="4896544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60.5я73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 14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Багдасарьян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Н. Г.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Социология : учебник и практикум для академического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/ Н. Г.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Багдасарьян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М. А. Козлова, Н. 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Шушанян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под общ. ред. Н. Г.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Багдасарьян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- 2-е изд.,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 доп. - М. : Издательство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2015. - 448 с. - (Бакалавр. Академический курс)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Аннотация: Учебник содержит курс лекций по социологии, включающий учебно-методические комплексы.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Экземпляры: всего:20 -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.(16),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№1(2),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№2(2)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14505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273630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476672"/>
            <a:ext cx="4968552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60.5я73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67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Волков, Ю. Е. Социология : учебное пособие для магистрантов / Ю. Е. Волков. - М. : "Дашков и К", 2010. - 400 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Аннотация: Рассматриваются роль социологии в обеспечении познания общественных явлений и научной ориентации практической деятельности, социальная реальность с позиций социологических подходов, относящихся к явлениям политической жизни и управленческой деятельности, на основе концептуальных положений.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Экземпляры: всего:12 -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.(8), №3(2),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№1(2)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7363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476672"/>
            <a:ext cx="4896544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60.5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 67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Горелов А. А.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Социология в вопросах и ответах: учебное пособие / А. А. Горелов. - М.: ЭКСМО, 2006. - 320 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Аннотация: Книга направлена на создание у студентов целостного представления о человеческом обществе, основных предпосылках и причинах его развития его динамике и закономерностях.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Экземпляры: всего:101 - №3(6),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№1(3),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№2(2),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.(90)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109046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7363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76672"/>
            <a:ext cx="5040560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60.524.224я73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 85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Гришаева, Л. И. Введение в теорию межкультурной коммуникации : учебное пособие для студентов вузов.; рекомендовано УМО по образованию в области лингвистики / Л. И. Гришаева, Л. В. Цурикова. - 4-е изд., стереотипное. - М. : Академия, 2007. - 336 с.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Аннотация: Трактуются узловые проблемы межкультурной коммуникации.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Экземпляры: всего:4 -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№1(2),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.(2)</a:t>
            </a:r>
          </a:p>
          <a:p>
            <a:pPr>
              <a:buNone/>
            </a:pPr>
            <a:endParaRPr lang="ru-RU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7363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476672"/>
            <a:ext cx="4896544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60.5я73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Д55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Добреньков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В. 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Социология : учебник.; допущено МО РФ / В.И.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Добреньков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А.И. Кравченко. - М. : ИНФРА-М, 2007. - 624 с. - (Серия "Высшее образование")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Аннотация: Освещаются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теоретико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методологические вопросы, которые обязан знать будущий социолог - профессионал, и базовые темы отраслевых направлений социологии.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Экземпляры: всего:27 -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.(23),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№2(2),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№1(2)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5"/>
            <a:ext cx="28803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3276600" cy="4800600"/>
          </a:xfrm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304800"/>
            <a:ext cx="4627240" cy="6019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87.7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М 27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Марков, Б. В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Философия </a:t>
            </a:r>
            <a:r>
              <a:rPr lang="ru-RU" sz="2000" dirty="0">
                <a:latin typeface="Times New Roman" pitchFamily="18" charset="0"/>
              </a:rPr>
              <a:t>для бакалавров и специалистов : учебник / Б. В. Марков. - СПб. : Питер, 2011. - 432 с.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Аннотация: Учебник представляет собой систематическое изложение курса философии. В нем последовательно излагается история философии с древних времен до современности и рассматриваются основные направления и самые важные вопросы философии ХХ начала ХХI в.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Экземпляры: всего:92 - </a:t>
            </a:r>
            <a:r>
              <a:rPr lang="ru-RU" sz="2000" dirty="0" err="1">
                <a:latin typeface="Times New Roman" pitchFamily="18" charset="0"/>
              </a:rPr>
              <a:t>аб</a:t>
            </a:r>
            <a:r>
              <a:rPr lang="ru-RU" sz="2000" dirty="0">
                <a:latin typeface="Times New Roman" pitchFamily="18" charset="0"/>
              </a:rPr>
              <a:t>.(84), №4(2), </a:t>
            </a:r>
            <a:r>
              <a:rPr lang="ru-RU" sz="2000" dirty="0" err="1">
                <a:latin typeface="Times New Roman" pitchFamily="18" charset="0"/>
              </a:rPr>
              <a:t>Чз</a:t>
            </a:r>
            <a:r>
              <a:rPr lang="ru-RU" sz="2000" dirty="0">
                <a:latin typeface="Times New Roman" pitchFamily="18" charset="0"/>
              </a:rPr>
              <a:t> №2(2), </a:t>
            </a:r>
            <a:r>
              <a:rPr lang="ru-RU" sz="2000" dirty="0" err="1">
                <a:latin typeface="Times New Roman" pitchFamily="18" charset="0"/>
              </a:rPr>
              <a:t>Чз</a:t>
            </a:r>
            <a:r>
              <a:rPr lang="ru-RU" sz="2000" dirty="0">
                <a:latin typeface="Times New Roman" pitchFamily="18" charset="0"/>
              </a:rPr>
              <a:t> №1(4)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5052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476672"/>
            <a:ext cx="5040560" cy="6048672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60.5я73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 73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Жириновский, В. В. Социология мировой политики : учебное пособие.; допущено УМО по классическому университетскому образованию  / В. В. Жириновский, Н. А.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Васецкий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- М. : Издание Либерально-демократической партии России, 2012. - 432 с.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Аннотация: Раскрывается новая научная дисциплина "Социология мировой политики". Показывается место и роль дисциплины в системе социологических наук, раскрывается ее предмет и методы исследования. представлена социологическая модель современной мировой политики, раскрыта роль России в мире как центра восточно-христианской православной цивилизации.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Экземпляры: всего:5 -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.(3),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№1(2)</a:t>
            </a:r>
          </a:p>
          <a:p>
            <a:pPr>
              <a:buNone/>
            </a:pPr>
            <a:r>
              <a:rPr lang="ru-RU" sz="19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808312" cy="44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476672"/>
            <a:ext cx="4896544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60.5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77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Кравченко, А. И. Социология: учебник для академического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/ А. И. Кравченко. - 3-е изд.,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 доп. - М.: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2014. - 529 с. - (Бакалавр. Академический курс)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Аннотация: Отражены явления общественной жизни.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Экземпляры: всего:15 -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.(11),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№1(2),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№2(2)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5202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476672"/>
            <a:ext cx="4896544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60.5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К78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Кравченко А. И.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Социология: учебник для вузов.; рекомендовано МО РФ / А. И. Кравченко, В. Ф.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Анурин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 СПб.: Питер, 2008, то же 2006. - 432 с.: ил. - (Учебник для вузов)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Аннотация: Данный учебник содержит целостное, полное и глубокое описание основных фактов и теоретических положений современной социологии - одной из самых молодых и быстро развивающихся наук, обязательное изучение которой сегодня предусмотрено государственным стандартом для всех специальностей высшего образования.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Экземпляры: всего:21 -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.(18),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№2(2),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№1(1)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5202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2592288" cy="3168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60648"/>
            <a:ext cx="4546848" cy="6048712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60.5я73</a:t>
            </a:r>
          </a:p>
          <a:p>
            <a:r>
              <a:rPr lang="ru-RU" sz="1900" dirty="0" smtClean="0"/>
              <a:t>К 89</a:t>
            </a:r>
          </a:p>
          <a:p>
            <a:r>
              <a:rPr lang="ru-RU" sz="1900" dirty="0" smtClean="0"/>
              <a:t> </a:t>
            </a:r>
          </a:p>
          <a:p>
            <a:r>
              <a:rPr lang="ru-RU" sz="1900" dirty="0" err="1" smtClean="0"/>
              <a:t>Куканова</a:t>
            </a:r>
            <a:r>
              <a:rPr lang="ru-RU" sz="1900" dirty="0" smtClean="0"/>
              <a:t> Е. В. </a:t>
            </a:r>
          </a:p>
          <a:p>
            <a:r>
              <a:rPr lang="ru-RU" sz="1900" dirty="0" smtClean="0"/>
              <a:t>Социология : учебное пособие для вузов / Е. В. </a:t>
            </a:r>
            <a:r>
              <a:rPr lang="ru-RU" sz="1900" dirty="0" err="1" smtClean="0"/>
              <a:t>Куканова</a:t>
            </a:r>
            <a:r>
              <a:rPr lang="ru-RU" sz="1900" dirty="0" smtClean="0"/>
              <a:t>, П. Д. </a:t>
            </a:r>
            <a:r>
              <a:rPr lang="ru-RU" sz="1900" dirty="0" err="1" smtClean="0"/>
              <a:t>Павленок</a:t>
            </a:r>
            <a:r>
              <a:rPr lang="ru-RU" sz="1900" dirty="0" smtClean="0"/>
              <a:t>. - М. : Издательство </a:t>
            </a:r>
            <a:r>
              <a:rPr lang="ru-RU" sz="1900" dirty="0" err="1" smtClean="0"/>
              <a:t>Юрайт</a:t>
            </a:r>
            <a:r>
              <a:rPr lang="ru-RU" sz="1900" dirty="0" smtClean="0"/>
              <a:t>, 2017. - 163 с. - (Университеты России)</a:t>
            </a:r>
          </a:p>
          <a:p>
            <a:r>
              <a:rPr lang="ru-RU" sz="1900" dirty="0" smtClean="0"/>
              <a:t>Аннотация: В учебнике изложен систематический курс основ социологии. Рассматривается место социологии в системе общественных наук, общество как объект изучения социологии и как </a:t>
            </a:r>
            <a:r>
              <a:rPr lang="ru-RU" sz="1900" dirty="0" err="1" smtClean="0"/>
              <a:t>социокультурная</a:t>
            </a:r>
            <a:r>
              <a:rPr lang="ru-RU" sz="1900" dirty="0" smtClean="0"/>
              <a:t> система.</a:t>
            </a:r>
          </a:p>
          <a:p>
            <a:r>
              <a:rPr lang="ru-RU" sz="1900" dirty="0" smtClean="0"/>
              <a:t> Экземпляры: всего:15 - </a:t>
            </a:r>
            <a:r>
              <a:rPr lang="ru-RU" sz="1900" dirty="0" err="1" smtClean="0"/>
              <a:t>Чз</a:t>
            </a:r>
            <a:r>
              <a:rPr lang="ru-RU" sz="1900" dirty="0" smtClean="0"/>
              <a:t> №1(2), </a:t>
            </a:r>
            <a:r>
              <a:rPr lang="ru-RU" sz="1900" dirty="0" err="1" smtClean="0"/>
              <a:t>Чз</a:t>
            </a:r>
            <a:r>
              <a:rPr lang="ru-RU" sz="1900" dirty="0" smtClean="0"/>
              <a:t> №2(2), </a:t>
            </a:r>
            <a:r>
              <a:rPr lang="ru-RU" sz="1900" dirty="0" err="1" smtClean="0"/>
              <a:t>аб</a:t>
            </a:r>
            <a:r>
              <a:rPr lang="ru-RU" sz="1900" dirty="0" smtClean="0"/>
              <a:t>.(11)</a:t>
            </a:r>
          </a:p>
          <a:p>
            <a:endParaRPr lang="ru-RU" sz="19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bibl2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266429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476672"/>
            <a:ext cx="5328592" cy="60486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60.5я77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Л27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Латышева, В. В. Основы социологии и политологии : учебник / В.В. Латышева. - М.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Гардарики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2005. - 336 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Аннотация: В учебнике вскрыта сущность общества как социальной системы - в органическом единстве социальных и политических отношений и процессов. Рассмотрены эволюция и типология общества и государства, проанализирована роль субъектов социальной жизни (личности, политических партий, элит, социальных общностей и групп)  в социальном процессе. Особое внимание уделено таким важным темам, как социальные статусы и роли личности, стратификация общества, регулирование социальными институтами социально-политических отношений, культура и социализация личности, социальный контроль и международные отношения.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Экземпляры: всего:1 -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.(1)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5922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476672"/>
            <a:ext cx="5112568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60.5я73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69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Социология. Общий курс : учебник; допущено МО РФ. - М.: ИНФРА-М, 2008. - 332 с. - (Высшее образование)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Аннотация: Учебник создан с целью помочь изучающим социологию научно осмыслить процессы возникновения и развития идей об устройстве общественной жизни и основные исторические этапы становления социологии как науки; освоить методологию познания социальных норм жизнедеятельности людей; овладеть главными социологическими теориями, отраслевыми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Экземпляры: всего:20 -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.(16),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№2(2),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№1(2)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181054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252028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128792" cy="994122"/>
          </a:xfrm>
        </p:spPr>
        <p:txBody>
          <a:bodyPr/>
          <a:lstStyle/>
          <a:p>
            <a:r>
              <a:rPr lang="ru-RU" dirty="0" smtClean="0"/>
              <a:t>Правоведение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715200" cy="46805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«Правоведение».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 16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2003 года по 2016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2895600" cy="4983162"/>
          </a:xfrm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228600"/>
            <a:ext cx="4775448" cy="5897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67.4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Б 32 </a:t>
            </a:r>
            <a:r>
              <a:rPr lang="ru-RU" sz="1800" dirty="0" err="1" smtClean="0">
                <a:latin typeface="Times New Roman" pitchFamily="18" charset="0"/>
              </a:rPr>
              <a:t>Бачило</a:t>
            </a:r>
            <a:r>
              <a:rPr lang="ru-RU" sz="1800" dirty="0" smtClean="0">
                <a:latin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</a:rPr>
              <a:t>И.Л. </a:t>
            </a:r>
            <a:endParaRPr lang="ru-RU" sz="1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Информационное </a:t>
            </a:r>
            <a:r>
              <a:rPr lang="ru-RU" sz="1800" dirty="0">
                <a:latin typeface="Times New Roman" pitchFamily="18" charset="0"/>
              </a:rPr>
              <a:t>право : учебник для магистров / И. Л. </a:t>
            </a:r>
            <a:r>
              <a:rPr lang="ru-RU" sz="1800" dirty="0" err="1">
                <a:latin typeface="Times New Roman" pitchFamily="18" charset="0"/>
              </a:rPr>
              <a:t>Бачило</a:t>
            </a:r>
            <a:r>
              <a:rPr lang="ru-RU" sz="1800" dirty="0">
                <a:latin typeface="Times New Roman" pitchFamily="18" charset="0"/>
              </a:rPr>
              <a:t>. - 3-е изд., </a:t>
            </a:r>
            <a:r>
              <a:rPr lang="ru-RU" sz="1800" dirty="0" err="1">
                <a:latin typeface="Times New Roman" pitchFamily="18" charset="0"/>
              </a:rPr>
              <a:t>испр</a:t>
            </a:r>
            <a:r>
              <a:rPr lang="ru-RU" sz="1800" dirty="0">
                <a:latin typeface="Times New Roman" pitchFamily="18" charset="0"/>
              </a:rPr>
              <a:t>. и доп. - М. : </a:t>
            </a:r>
            <a:r>
              <a:rPr lang="ru-RU" sz="1800" dirty="0" err="1">
                <a:latin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</a:rPr>
              <a:t>, 2013. - 564 с.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Аннотация</a:t>
            </a:r>
            <a:r>
              <a:rPr lang="ru-RU" sz="1800" dirty="0">
                <a:latin typeface="Times New Roman" pitchFamily="18" charset="0"/>
              </a:rPr>
              <a:t>: В учебнике отражена концепция и позиция автора по правовым проблемам в области общественных отношений, порожденных информационной средой и уровнем развития информационных технологий в Российской Федерации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Экземпляры: всего:10 - </a:t>
            </a:r>
            <a:r>
              <a:rPr lang="ru-RU" sz="1800" dirty="0" err="1" smtClean="0">
                <a:latin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</a:rPr>
              <a:t>.(9), </a:t>
            </a:r>
            <a:r>
              <a:rPr lang="ru-RU" sz="1800" dirty="0" err="1" smtClean="0">
                <a:latin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</a:rPr>
              <a:t> №2(1)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5124" name="Picture 4" descr="бачи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276600" cy="541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2880320" cy="2520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67.407я73</a:t>
            </a:r>
          </a:p>
          <a:p>
            <a:r>
              <a:rPr lang="ru-RU" sz="7200" dirty="0" smtClean="0"/>
              <a:t>В 49</a:t>
            </a:r>
          </a:p>
          <a:p>
            <a:r>
              <a:rPr lang="ru-RU" sz="7200" dirty="0" smtClean="0"/>
              <a:t>Винокуров А. Ю. </a:t>
            </a:r>
          </a:p>
          <a:p>
            <a:r>
              <a:rPr lang="ru-RU" sz="7200" dirty="0" smtClean="0"/>
              <a:t>Экологическое право : программа курса, учебник, практикум / А. Ю. Винокуров, Ю. Е. Винокуров, С. А. Фомин. - М. : Экзамен, 2006. - 575 с. - (Серия "Учебник для вузов")</a:t>
            </a:r>
          </a:p>
          <a:p>
            <a:r>
              <a:rPr lang="ru-RU" sz="7200" dirty="0" smtClean="0"/>
              <a:t> Аннотация: В учебный комплекс включены учебник, программа курса, практикум с набором вопросов, упражнений, задач, диспутов, сценариев, деловых игр, списком нормативных правовых актов и литературных источников, подлежащих изучению, вопросами для тестирования  знаний студентов, и вопросами подготовки к экзаменам (зачетам), методическими рекомендациями по изучению дисциплины и подготовки к семинарским и практическим занятиям.</a:t>
            </a:r>
          </a:p>
          <a:p>
            <a:r>
              <a:rPr lang="ru-RU" sz="7200" dirty="0" smtClean="0"/>
              <a:t>Экземпляры: всего:5 - №3(1),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.(4)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bibl2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95232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2743200" cy="4297362"/>
          </a:xfrm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304800"/>
            <a:ext cx="5638800" cy="58213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67.4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Е 78  Ерофеев, Б.В.Экологическое право России : учебник для вузов / Б. В. Ерофеев. - 20-е изд., перераб. и доп. - М. : ЭКСМО, 2008. - 464 с..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Экземпляры: всего:5 - аб.(4), Чз №2(1)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Аннотация: Настоящее издание учебника подготовлено в соответствии с программой учебного курса по экологическому праву России.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>
              <a:latin typeface="Times New Roman" pitchFamily="18" charset="0"/>
            </a:endParaRPr>
          </a:p>
        </p:txBody>
      </p:sp>
      <p:pic>
        <p:nvPicPr>
          <p:cNvPr id="6148" name="Picture 4" descr="ерофе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819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2818656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87я73</a:t>
            </a:r>
          </a:p>
          <a:p>
            <a:r>
              <a:rPr lang="ru-RU" sz="1800" dirty="0" smtClean="0"/>
              <a:t>М 64</a:t>
            </a:r>
          </a:p>
          <a:p>
            <a:r>
              <a:rPr lang="ru-RU" sz="1800" dirty="0" smtClean="0"/>
              <a:t>Миронов  В. В. </a:t>
            </a:r>
          </a:p>
          <a:p>
            <a:r>
              <a:rPr lang="ru-RU" sz="1800" dirty="0" smtClean="0"/>
              <a:t>Философия : учебник / В. В. Миронов. - М. : Проспект, 2018. - 240 с.</a:t>
            </a:r>
          </a:p>
          <a:p>
            <a:r>
              <a:rPr lang="ru-RU" sz="1800" dirty="0" smtClean="0"/>
              <a:t>Аннотация: Учебник предназначен для студентов высших учебных заведений.</a:t>
            </a:r>
          </a:p>
          <a:p>
            <a:r>
              <a:rPr lang="ru-RU" sz="1800" dirty="0" smtClean="0"/>
              <a:t> Экземпляры: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№1(1)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bibl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6004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4144962"/>
          </a:xfrm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228600"/>
            <a:ext cx="4474840" cy="5897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67.4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К 26 Карпов, А. В.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Конституционное (государственное) право России : краткий курс / А. В. Карпов. - 2-е изд. - М. : "Дашков и К", 2010. - 180 с.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Аннотация</a:t>
            </a:r>
            <a:r>
              <a:rPr lang="ru-RU" sz="1800" dirty="0">
                <a:latin typeface="Times New Roman" pitchFamily="18" charset="0"/>
              </a:rPr>
              <a:t>: Логически последовательно и комплексно раскрываются основные вопросы российского конституционного права в соответствии с действующим законодательством и требованиями образовательных стандартов РФ. </a:t>
            </a:r>
            <a:endParaRPr lang="ru-RU" sz="1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 Экземпляры: всего:12 - </a:t>
            </a:r>
            <a:r>
              <a:rPr lang="ru-RU" sz="1800" dirty="0" err="1" smtClean="0">
                <a:latin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</a:rPr>
              <a:t>.(9), </a:t>
            </a:r>
            <a:r>
              <a:rPr lang="ru-RU" sz="1800" dirty="0" err="1" smtClean="0">
                <a:latin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</a:rPr>
              <a:t> №2(1), </a:t>
            </a:r>
            <a:r>
              <a:rPr lang="ru-RU" sz="1800" dirty="0" err="1" smtClean="0">
                <a:latin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</a:rPr>
              <a:t> №1(2)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7172" name="Picture 4" descr="карп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312368" cy="52565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2592288" cy="4392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67.407я7</a:t>
            </a:r>
          </a:p>
          <a:p>
            <a:r>
              <a:rPr lang="ru-RU" sz="7200" dirty="0" smtClean="0"/>
              <a:t>К78</a:t>
            </a:r>
          </a:p>
          <a:p>
            <a:r>
              <a:rPr lang="ru-RU" sz="7200" dirty="0" smtClean="0"/>
              <a:t> </a:t>
            </a:r>
            <a:r>
              <a:rPr lang="ru-RU" sz="7200" dirty="0" err="1" smtClean="0"/>
              <a:t>Крассов</a:t>
            </a:r>
            <a:r>
              <a:rPr lang="ru-RU" sz="7200" dirty="0" smtClean="0"/>
              <a:t> О. И. </a:t>
            </a:r>
          </a:p>
          <a:p>
            <a:r>
              <a:rPr lang="ru-RU" sz="7200" dirty="0" smtClean="0"/>
              <a:t>Земельное право современной России : учеб. пособие / О.И. </a:t>
            </a:r>
            <a:r>
              <a:rPr lang="ru-RU" sz="7200" dirty="0" err="1" smtClean="0"/>
              <a:t>Крассов</a:t>
            </a:r>
            <a:r>
              <a:rPr lang="ru-RU" sz="7200" dirty="0" smtClean="0"/>
              <a:t>. - М. : Дело, 2003. - 624 с.</a:t>
            </a:r>
          </a:p>
          <a:p>
            <a:r>
              <a:rPr lang="ru-RU" sz="7200" dirty="0" smtClean="0"/>
              <a:t>Аннотация: Анализируется новейшее земельное законодательство. Особое внимание уделено вопросам подразделения земель на категории, переводу их из одной категории в другую и территориальному зонированию. Подробно освещаются вопросы правового регулирования отношений собственности на землю и совершения сделок с земельными участками, а также прав на землю лиц, не являющихся собственникам земельных участков, ограничения прав на землю. Подробно раскрывается содержание государственного управления  в сфере использования и охраны земель. </a:t>
            </a:r>
          </a:p>
          <a:p>
            <a:r>
              <a:rPr lang="ru-RU" sz="7200" dirty="0" smtClean="0"/>
              <a:t> Экземпляры: всего:5 -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.(5)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sz="1800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bibl2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280831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2304256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332656"/>
            <a:ext cx="4690864" cy="5976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 smtClean="0"/>
              <a:t>67.404: 39.1я73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М 80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Морозов С. Ю.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Транспортное право : учебник для академического </a:t>
            </a:r>
            <a:r>
              <a:rPr lang="ru-RU" sz="1800" dirty="0" err="1" smtClean="0"/>
              <a:t>бакалавриата</a:t>
            </a:r>
            <a:r>
              <a:rPr lang="ru-RU" sz="1800" dirty="0" smtClean="0"/>
              <a:t> / С. Ю. Морозов. - 3-е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- М. : Издательство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2016. - 335 с. - (Бакалавр. Академический курс)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Аннотация: Учебник отражает современное состояние юридической науки, отражены вопросы транспортного права.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Экземпляры: всего:15 -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.(13),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pPr>
              <a:buFont typeface="Wingdings" pitchFamily="2" charset="2"/>
              <a:buChar char="§"/>
            </a:pPr>
            <a:endParaRPr lang="ru-RU" sz="18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bibl2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2516113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916832"/>
            <a:ext cx="1788368" cy="2350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228600"/>
            <a:ext cx="4618856" cy="5897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67.4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М 90  Муниципальное право: учебное пособие / Д. С. </a:t>
            </a:r>
            <a:r>
              <a:rPr lang="ru-RU" sz="1800" dirty="0" err="1">
                <a:latin typeface="Times New Roman" pitchFamily="18" charset="0"/>
              </a:rPr>
              <a:t>Велиева</a:t>
            </a:r>
            <a:r>
              <a:rPr lang="ru-RU" sz="1800" dirty="0">
                <a:latin typeface="Times New Roman" pitchFamily="18" charset="0"/>
              </a:rPr>
              <a:t>, Ю. В. </a:t>
            </a:r>
            <a:r>
              <a:rPr lang="ru-RU" sz="1800" dirty="0" err="1">
                <a:latin typeface="Times New Roman" pitchFamily="18" charset="0"/>
              </a:rPr>
              <a:t>Капитанец</a:t>
            </a:r>
            <a:r>
              <a:rPr lang="ru-RU" sz="1800" dirty="0">
                <a:latin typeface="Times New Roman" pitchFamily="18" charset="0"/>
              </a:rPr>
              <a:t>, М. А. </a:t>
            </a:r>
            <a:r>
              <a:rPr lang="ru-RU" sz="1800" dirty="0" err="1">
                <a:latin typeface="Times New Roman" pitchFamily="18" charset="0"/>
              </a:rPr>
              <a:t>Кулушева</a:t>
            </a:r>
            <a:r>
              <a:rPr lang="ru-RU" sz="1800" dirty="0">
                <a:latin typeface="Times New Roman" pitchFamily="18" charset="0"/>
              </a:rPr>
              <a:t> ; ред. : С. Е. </a:t>
            </a:r>
            <a:r>
              <a:rPr lang="ru-RU" sz="1800" dirty="0" err="1">
                <a:latin typeface="Times New Roman" pitchFamily="18" charset="0"/>
              </a:rPr>
              <a:t>Чаннов</a:t>
            </a:r>
            <a:r>
              <a:rPr lang="ru-RU" sz="1800" dirty="0">
                <a:latin typeface="Times New Roman" pitchFamily="18" charset="0"/>
              </a:rPr>
              <a:t>. - 4-е изд., стереотипное. - М.: Омега-Л, 2008. - 288 с.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Аннотация</a:t>
            </a:r>
            <a:r>
              <a:rPr lang="ru-RU" sz="1800" dirty="0">
                <a:latin typeface="Times New Roman" pitchFamily="18" charset="0"/>
              </a:rPr>
              <a:t>: Содержит основные вопросы по муниципальному праву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Экземпляры: всего:9 - </a:t>
            </a:r>
            <a:r>
              <a:rPr lang="ru-RU" sz="1800" dirty="0" err="1" smtClean="0">
                <a:latin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</a:rPr>
              <a:t> №1(2), </a:t>
            </a:r>
            <a:r>
              <a:rPr lang="ru-RU" sz="1800" dirty="0" err="1" smtClean="0">
                <a:latin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</a:rPr>
              <a:t> №2(1), Аб.(4), №3(2)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8196" name="Picture 4" descr="муниципальное пра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2895600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772816"/>
            <a:ext cx="2364432" cy="2570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960" y="228600"/>
            <a:ext cx="4474840" cy="5897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67.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М 92 </a:t>
            </a:r>
            <a:r>
              <a:rPr lang="ru-RU" sz="1800" dirty="0" err="1">
                <a:latin typeface="Times New Roman" pitchFamily="18" charset="0"/>
              </a:rPr>
              <a:t>Мухаев</a:t>
            </a:r>
            <a:r>
              <a:rPr lang="ru-RU" sz="1800" dirty="0">
                <a:latin typeface="Times New Roman" pitchFamily="18" charset="0"/>
              </a:rPr>
              <a:t>, Р. Т.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Правоведение: учебник./ Р. Т. </a:t>
            </a:r>
            <a:r>
              <a:rPr lang="ru-RU" sz="1800" dirty="0" err="1">
                <a:latin typeface="Times New Roman" pitchFamily="18" charset="0"/>
              </a:rPr>
              <a:t>Мухаев</a:t>
            </a:r>
            <a:r>
              <a:rPr lang="ru-RU" sz="1800" dirty="0">
                <a:latin typeface="Times New Roman" pitchFamily="18" charset="0"/>
              </a:rPr>
              <a:t>. - 3-е изд., </a:t>
            </a:r>
            <a:r>
              <a:rPr lang="ru-RU" sz="1800" dirty="0" err="1">
                <a:latin typeface="Times New Roman" pitchFamily="18" charset="0"/>
              </a:rPr>
              <a:t>испр</a:t>
            </a:r>
            <a:r>
              <a:rPr lang="ru-RU" sz="1800" dirty="0">
                <a:latin typeface="Times New Roman" pitchFamily="18" charset="0"/>
              </a:rPr>
              <a:t>. и доп. - М.: ЮНИТИ-ДАНА, 2013. - 431 с.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Аннотация</a:t>
            </a:r>
            <a:r>
              <a:rPr lang="ru-RU" sz="1800" dirty="0">
                <a:latin typeface="Times New Roman" pitchFamily="18" charset="0"/>
              </a:rPr>
              <a:t>: Особое внимание уделяется правовой системе современного российского общества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 Экземпляры: всего:12 - </a:t>
            </a:r>
            <a:r>
              <a:rPr lang="ru-RU" sz="1800" dirty="0" err="1" smtClean="0">
                <a:latin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</a:rPr>
              <a:t>.(9), </a:t>
            </a:r>
            <a:r>
              <a:rPr lang="ru-RU" sz="1800" dirty="0" err="1" smtClean="0">
                <a:latin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</a:rPr>
              <a:t> №1(2), </a:t>
            </a:r>
            <a:r>
              <a:rPr lang="ru-RU" sz="1800" dirty="0" err="1" smtClean="0">
                <a:latin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</a:rPr>
              <a:t> №2(1)</a:t>
            </a:r>
          </a:p>
          <a:p>
            <a:pPr>
              <a:buFont typeface="Wingdings" pitchFamily="2" charset="2"/>
              <a:buChar char="§"/>
            </a:pP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9220" name="Picture 4" descr="муха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12420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36912"/>
            <a:ext cx="2372816" cy="18588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228600"/>
            <a:ext cx="4631432" cy="5821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67.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П 68  Правоведение: учебник  / ред. : М. Б. Смоленский. - 4-е изд., </a:t>
            </a:r>
            <a:r>
              <a:rPr lang="ru-RU" sz="1800" dirty="0" err="1">
                <a:latin typeface="Times New Roman" pitchFamily="18" charset="0"/>
              </a:rPr>
              <a:t>испр</a:t>
            </a:r>
            <a:r>
              <a:rPr lang="ru-RU" sz="1800" dirty="0">
                <a:latin typeface="Times New Roman" pitchFamily="18" charset="0"/>
              </a:rPr>
              <a:t>. и доп. - М. : "Дашков и К", 2010. - 496 с.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Аннотация</a:t>
            </a:r>
            <a:r>
              <a:rPr lang="ru-RU" sz="1800" dirty="0">
                <a:latin typeface="Times New Roman" pitchFamily="18" charset="0"/>
              </a:rPr>
              <a:t>: Изложены все темы программы по основным отраслям российского права, обстоятельно и доступно освещены понятие права, его термины и принципы, а также вся правовая система Российской Федерации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 Экземпляры: всего:15 - </a:t>
            </a:r>
            <a:r>
              <a:rPr lang="ru-RU" sz="1800" dirty="0" err="1" smtClean="0">
                <a:latin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</a:rPr>
              <a:t>.(12), </a:t>
            </a:r>
            <a:r>
              <a:rPr lang="ru-RU" sz="1800" dirty="0" err="1" smtClean="0">
                <a:latin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</a:rPr>
              <a:t> №1(2), </a:t>
            </a:r>
            <a:r>
              <a:rPr lang="ru-RU" sz="1800" dirty="0" err="1" smtClean="0">
                <a:latin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</a:rPr>
              <a:t> №2(1)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10244" name="Picture 4" descr="свечник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992438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2376264" cy="3384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8640"/>
            <a:ext cx="4546848" cy="61207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1800" dirty="0" smtClean="0"/>
              <a:t>67я73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П 68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Правоведение : учебник для бакалавров / под ред. С. И. Некрасова. - 2-е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- М. :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2015. - 629 с. - (Бакалавр. Базовый курс)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Аннотация: Учебник содержит характеристику основных положений о государстве и праве, конституционных основ организации государства и общества в РФ, отраслей российской правовой системы, а также международного права.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 Экземпляры: всего:15 -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pPr>
              <a:buFont typeface="Wingdings" pitchFamily="2" charset="2"/>
              <a:buChar char="§"/>
            </a:pPr>
            <a:endParaRPr lang="ru-RU" sz="18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C:\Users\bibl2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288032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2895600" cy="4678362"/>
          </a:xfrm>
        </p:spPr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304800"/>
            <a:ext cx="4559424" cy="5821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67.4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П 68 Правовая информатика. Теория и практика /ред. В. Д. </a:t>
            </a:r>
            <a:r>
              <a:rPr lang="ru-RU" sz="1800" dirty="0" err="1">
                <a:latin typeface="Times New Roman" pitchFamily="18" charset="0"/>
              </a:rPr>
              <a:t>Элькин</a:t>
            </a:r>
            <a:r>
              <a:rPr lang="ru-RU" sz="1800" dirty="0">
                <a:latin typeface="Times New Roman" pitchFamily="18" charset="0"/>
              </a:rPr>
              <a:t>. - М. : </a:t>
            </a:r>
            <a:r>
              <a:rPr lang="ru-RU" sz="1800" dirty="0" err="1">
                <a:latin typeface="Times New Roman" pitchFamily="18" charset="0"/>
              </a:rPr>
              <a:t>Юрайт</a:t>
            </a:r>
            <a:r>
              <a:rPr lang="ru-RU" sz="1800" dirty="0">
                <a:latin typeface="Times New Roman" pitchFamily="18" charset="0"/>
              </a:rPr>
              <a:t>, 2013. - 334с.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Аннотация: Представлены основные сведения о предмете и методах правовой информатики, роли информации, информационных технологий и информационных систем в современном информационном обществе, основах государственной политики и информационной сфере, информационной безопасности, электронном документообороте.</a:t>
            </a:r>
            <a:r>
              <a:rPr lang="ru-RU" sz="1800" dirty="0"/>
              <a:t> </a:t>
            </a:r>
            <a:endParaRPr lang="ru-RU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Экземпляры: всего:10 - </a:t>
            </a:r>
            <a:r>
              <a:rPr lang="ru-RU" sz="1800" dirty="0" err="1" smtClean="0">
                <a:latin typeface="Times New Roman" pitchFamily="18" charset="0"/>
              </a:rPr>
              <a:t>аб</a:t>
            </a:r>
            <a:r>
              <a:rPr lang="ru-RU" sz="1800" dirty="0" smtClean="0">
                <a:latin typeface="Times New Roman" pitchFamily="18" charset="0"/>
              </a:rPr>
              <a:t>.(9), </a:t>
            </a:r>
            <a:r>
              <a:rPr lang="ru-RU" sz="1800" dirty="0" err="1" smtClean="0">
                <a:latin typeface="Times New Roman" pitchFamily="18" charset="0"/>
              </a:rPr>
              <a:t>Чз</a:t>
            </a:r>
            <a:r>
              <a:rPr lang="ru-RU" sz="1800" dirty="0" smtClean="0">
                <a:latin typeface="Times New Roman" pitchFamily="18" charset="0"/>
              </a:rPr>
              <a:t> №2(1)</a:t>
            </a:r>
            <a:endParaRPr lang="ru-RU" sz="1800" dirty="0"/>
          </a:p>
        </p:txBody>
      </p:sp>
      <p:pic>
        <p:nvPicPr>
          <p:cNvPr id="11268" name="Picture 4" descr="смолен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114675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2376264" cy="3240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16632"/>
            <a:ext cx="4402832" cy="61927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67.410я73</a:t>
            </a:r>
          </a:p>
          <a:p>
            <a:r>
              <a:rPr lang="ru-RU" dirty="0" smtClean="0"/>
              <a:t>П69</a:t>
            </a:r>
          </a:p>
          <a:p>
            <a:r>
              <a:rPr lang="ru-RU" dirty="0" smtClean="0"/>
              <a:t>Практикум по арбитражному процессу : учеб. пособие / ред. : В. В. Ярков, С. Л. Дегтярев. - 2-е 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 - М. : </a:t>
            </a:r>
            <a:r>
              <a:rPr lang="ru-RU" dirty="0" err="1" smtClean="0"/>
              <a:t>Волтерс</a:t>
            </a:r>
            <a:r>
              <a:rPr lang="ru-RU" dirty="0" smtClean="0"/>
              <a:t> </a:t>
            </a:r>
            <a:r>
              <a:rPr lang="ru-RU" dirty="0" err="1" smtClean="0"/>
              <a:t>Клувер</a:t>
            </a:r>
            <a:r>
              <a:rPr lang="ru-RU" dirty="0" smtClean="0"/>
              <a:t>, 2004. - 272 с. - (Библиотека студента)</a:t>
            </a:r>
          </a:p>
          <a:p>
            <a:r>
              <a:rPr lang="ru-RU" dirty="0" smtClean="0"/>
              <a:t>Аннотация: Практикум составлен по ключевым темам курса арбитражного процесса и включает задачи, подготовленные на основе конкретных дел, взятых из практики судов, арбитражных судов, методику их решения, перечни необходимых для этого законодательных и иных  нормативных правовых актов и специальной литературы.</a:t>
            </a:r>
          </a:p>
          <a:p>
            <a:r>
              <a:rPr lang="ru-RU" dirty="0" smtClean="0"/>
              <a:t> Экземпляры: всего:8 - </a:t>
            </a:r>
            <a:r>
              <a:rPr lang="ru-RU" dirty="0" err="1" smtClean="0"/>
              <a:t>аб</a:t>
            </a:r>
            <a:r>
              <a:rPr lang="ru-RU" dirty="0" smtClean="0"/>
              <a:t>.(6), </a:t>
            </a:r>
            <a:r>
              <a:rPr lang="ru-RU" dirty="0" err="1" smtClean="0"/>
              <a:t>Чз</a:t>
            </a:r>
            <a:r>
              <a:rPr lang="ru-RU" dirty="0" smtClean="0"/>
              <a:t> №2(2)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bibl2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266429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2520280" cy="3672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60648"/>
            <a:ext cx="4546848" cy="604871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67.0я73</a:t>
            </a:r>
          </a:p>
          <a:p>
            <a:r>
              <a:rPr lang="ru-RU" sz="1800" dirty="0" smtClean="0"/>
              <a:t>Р 86</a:t>
            </a:r>
          </a:p>
          <a:p>
            <a:r>
              <a:rPr lang="ru-RU" sz="1800" dirty="0" err="1" smtClean="0"/>
              <a:t>Румынина</a:t>
            </a:r>
            <a:r>
              <a:rPr lang="ru-RU" sz="1800" dirty="0" smtClean="0"/>
              <a:t> В. В. </a:t>
            </a:r>
          </a:p>
          <a:p>
            <a:r>
              <a:rPr lang="ru-RU" sz="1800" dirty="0" smtClean="0"/>
              <a:t>Основы права : учебник / В. В. </a:t>
            </a:r>
            <a:r>
              <a:rPr lang="ru-RU" sz="1800" dirty="0" err="1" smtClean="0"/>
              <a:t>Румынина</a:t>
            </a:r>
            <a:r>
              <a:rPr lang="ru-RU" sz="1800" dirty="0" smtClean="0"/>
              <a:t>. - 5-е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- М. : Форум, 2015. - 240 с. - (Профессиональное образование)</a:t>
            </a:r>
          </a:p>
          <a:p>
            <a:r>
              <a:rPr lang="ru-RU" sz="1800" dirty="0" smtClean="0"/>
              <a:t> Аннотация: В учебнике рассмотрены основные понятия теории права, раскрыты важнейшие положения Конституции РФ, правовой статус личности в РФ, дан обзор  судебной системы. Для активного усвоения содержания в конце каждой главы предлагаются вопросы для собеседования, задачи  и практические задания по курсу.</a:t>
            </a:r>
          </a:p>
          <a:p>
            <a:r>
              <a:rPr lang="ru-RU" sz="1800" dirty="0" smtClean="0"/>
              <a:t>Экземпляры: всего:10 -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.(6).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Users\bibl2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288032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2016224" cy="3816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60648"/>
            <a:ext cx="4546848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87я73</a:t>
            </a:r>
          </a:p>
          <a:p>
            <a:r>
              <a:rPr lang="ru-RU" sz="1800" dirty="0" smtClean="0"/>
              <a:t>Н 23</a:t>
            </a:r>
          </a:p>
          <a:p>
            <a:r>
              <a:rPr lang="ru-RU" sz="1800" dirty="0" smtClean="0"/>
              <a:t>Налетов И.З. </a:t>
            </a:r>
          </a:p>
          <a:p>
            <a:r>
              <a:rPr lang="ru-RU" sz="1800" dirty="0" smtClean="0"/>
              <a:t>Философия : учебник.; допущено МО РФ / И. З. Налетов. - М. : ИНФРА-М, 2007. - 400 с. - (Высшее образование)</a:t>
            </a:r>
          </a:p>
          <a:p>
            <a:r>
              <a:rPr lang="ru-RU" sz="1800" dirty="0" smtClean="0"/>
              <a:t>Аннотация: Раскрывает основные проблемы философии в соответствии с государственным образовательным стандартом, дает взвешенную оценку </a:t>
            </a:r>
            <a:r>
              <a:rPr lang="ru-RU" sz="1800" dirty="0" err="1" smtClean="0"/>
              <a:t>историко</a:t>
            </a:r>
            <a:r>
              <a:rPr lang="ru-RU" sz="1800" dirty="0" smtClean="0"/>
              <a:t> - философскому наследию, включая марксистскую философию, показывает </a:t>
            </a:r>
            <a:r>
              <a:rPr lang="ru-RU" sz="1800" dirty="0" err="1" smtClean="0"/>
              <a:t>взаимодополняемость</a:t>
            </a:r>
            <a:r>
              <a:rPr lang="ru-RU" sz="1800" dirty="0" smtClean="0"/>
              <a:t> альтернативных философских концепций.</a:t>
            </a:r>
          </a:p>
          <a:p>
            <a:r>
              <a:rPr lang="ru-RU" sz="1800" dirty="0" smtClean="0"/>
              <a:t> Экземпляры: всего:5 -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.(5)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pic>
        <p:nvPicPr>
          <p:cNvPr id="1026" name="Picture 2" descr="C:\Users\bibl2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24036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132856"/>
            <a:ext cx="1784176" cy="2134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228600"/>
            <a:ext cx="4775448" cy="58975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67.4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С 24 </a:t>
            </a:r>
            <a:r>
              <a:rPr lang="ru-RU" sz="1800" dirty="0" err="1" smtClean="0">
                <a:latin typeface="Times New Roman" pitchFamily="18" charset="0"/>
              </a:rPr>
              <a:t>Свечникова</a:t>
            </a:r>
            <a:r>
              <a:rPr lang="ru-RU" sz="1800" dirty="0" smtClean="0">
                <a:latin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</a:rPr>
              <a:t>И. В.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>
                <a:latin typeface="Times New Roman" pitchFamily="18" charset="0"/>
              </a:rPr>
              <a:t>Авторское право: учебное пособие / И. В. </a:t>
            </a:r>
            <a:r>
              <a:rPr lang="ru-RU" sz="1800" dirty="0" err="1">
                <a:latin typeface="Times New Roman" pitchFamily="18" charset="0"/>
              </a:rPr>
              <a:t>Свечникова</a:t>
            </a:r>
            <a:r>
              <a:rPr lang="ru-RU" sz="1800" dirty="0">
                <a:latin typeface="Times New Roman" pitchFamily="18" charset="0"/>
              </a:rPr>
              <a:t>. - 2-е изд., </a:t>
            </a:r>
            <a:r>
              <a:rPr lang="ru-RU" sz="1800" dirty="0" err="1">
                <a:latin typeface="Times New Roman" pitchFamily="18" charset="0"/>
              </a:rPr>
              <a:t>перераб</a:t>
            </a:r>
            <a:r>
              <a:rPr lang="ru-RU" sz="1800" dirty="0">
                <a:latin typeface="Times New Roman" pitchFamily="18" charset="0"/>
              </a:rPr>
              <a:t>. и доп. - М. : "Дашков и К", 2010. - 224 с.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latin typeface="Times New Roman" pitchFamily="18" charset="0"/>
              </a:rPr>
              <a:t>Аннотация</a:t>
            </a:r>
            <a:r>
              <a:rPr lang="ru-RU" sz="1800" dirty="0">
                <a:latin typeface="Times New Roman" pitchFamily="18" charset="0"/>
              </a:rPr>
              <a:t>: Рассмотрены основные вопросы авторского права: история становления и развития; субъекты и объекты авторского права; договоры, заключаемые автором произведения; права, смежные с авторскими; защита авторских и смежных прав</a:t>
            </a:r>
            <a:r>
              <a:rPr lang="ru-RU" sz="20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 Экземпляры: всего:11 - </a:t>
            </a:r>
            <a:r>
              <a:rPr lang="ru-RU" sz="2000" dirty="0" err="1" smtClean="0">
                <a:latin typeface="Times New Roman" pitchFamily="18" charset="0"/>
              </a:rPr>
              <a:t>аб</a:t>
            </a:r>
            <a:r>
              <a:rPr lang="ru-RU" sz="2000" dirty="0" smtClean="0">
                <a:latin typeface="Times New Roman" pitchFamily="18" charset="0"/>
              </a:rPr>
              <a:t>.(9), </a:t>
            </a:r>
            <a:r>
              <a:rPr lang="ru-RU" sz="2000" dirty="0" err="1" smtClean="0">
                <a:latin typeface="Times New Roman" pitchFamily="18" charset="0"/>
              </a:rPr>
              <a:t>Чз</a:t>
            </a:r>
            <a:r>
              <a:rPr lang="ru-RU" sz="2000" dirty="0" smtClean="0">
                <a:latin typeface="Times New Roman" pitchFamily="18" charset="0"/>
              </a:rPr>
              <a:t> №1(1), </a:t>
            </a:r>
            <a:r>
              <a:rPr lang="ru-RU" sz="2000" dirty="0" err="1" smtClean="0">
                <a:latin typeface="Times New Roman" pitchFamily="18" charset="0"/>
              </a:rPr>
              <a:t>Чз</a:t>
            </a:r>
            <a:r>
              <a:rPr lang="ru-RU" sz="2000" dirty="0" smtClean="0">
                <a:latin typeface="Times New Roman" pitchFamily="18" charset="0"/>
              </a:rPr>
              <a:t> №2(1)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2292" name="Picture 4" descr="эльк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2895600" cy="510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2160240" cy="3384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579350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67.0я73</a:t>
            </a:r>
          </a:p>
          <a:p>
            <a:r>
              <a:rPr lang="ru-RU" dirty="0" smtClean="0"/>
              <a:t>Ш 66</a:t>
            </a:r>
          </a:p>
          <a:p>
            <a:r>
              <a:rPr lang="ru-RU" dirty="0" err="1" smtClean="0"/>
              <a:t>Шкатулла</a:t>
            </a:r>
            <a:r>
              <a:rPr lang="ru-RU" dirty="0" smtClean="0"/>
              <a:t>  В. И. </a:t>
            </a:r>
          </a:p>
          <a:p>
            <a:r>
              <a:rPr lang="ru-RU" dirty="0" smtClean="0"/>
              <a:t>Правоведение : учебное пособие для студентов вузов / В. И. </a:t>
            </a:r>
            <a:r>
              <a:rPr lang="ru-RU" dirty="0" err="1" smtClean="0"/>
              <a:t>Шкатулла</a:t>
            </a:r>
            <a:r>
              <a:rPr lang="ru-RU" dirty="0" smtClean="0"/>
              <a:t>, В. В. </a:t>
            </a:r>
            <a:r>
              <a:rPr lang="ru-RU" dirty="0" err="1" smtClean="0"/>
              <a:t>Надвикова</a:t>
            </a:r>
            <a:r>
              <a:rPr lang="ru-RU" dirty="0" smtClean="0"/>
              <a:t>, М. В. </a:t>
            </a:r>
            <a:r>
              <a:rPr lang="ru-RU" dirty="0" err="1" smtClean="0"/>
              <a:t>Сытинская</a:t>
            </a:r>
            <a:r>
              <a:rPr lang="ru-RU" dirty="0" smtClean="0"/>
              <a:t>. - 6-е изд., исправленное и дополненное. - М. : Академия, 2007. - 512 с. - ("Высшее профессиональное образование")</a:t>
            </a:r>
          </a:p>
          <a:p>
            <a:r>
              <a:rPr lang="ru-RU" dirty="0" smtClean="0"/>
              <a:t> Экземпляры: всего:1 - </a:t>
            </a:r>
            <a:r>
              <a:rPr lang="ru-RU" dirty="0" err="1" smtClean="0"/>
              <a:t>Чз</a:t>
            </a:r>
            <a:r>
              <a:rPr lang="ru-RU" dirty="0" smtClean="0"/>
              <a:t> №1(1)</a:t>
            </a:r>
          </a:p>
          <a:p>
            <a:r>
              <a:rPr lang="ru-RU" dirty="0" smtClean="0"/>
              <a:t>Аннотация: Рассматриваются вопросы современного </a:t>
            </a:r>
            <a:r>
              <a:rPr lang="ru-RU" dirty="0" err="1" smtClean="0"/>
              <a:t>правопонимания</a:t>
            </a:r>
            <a:r>
              <a:rPr lang="ru-RU" dirty="0" smtClean="0"/>
              <a:t>, роль государства и права в жизни человека и общества, даются основы конституционного, гражданского, семейного, уголовного, процессуального и других отраслей права.</a:t>
            </a:r>
          </a:p>
          <a:p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195" name="Picture 3" descr="C:\Users\bibl2\Desktop\3c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052736"/>
            <a:ext cx="2808312" cy="4305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1944216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579350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67я73</a:t>
            </a:r>
          </a:p>
          <a:p>
            <a:r>
              <a:rPr lang="ru-RU" sz="1800" dirty="0" smtClean="0"/>
              <a:t>Ш 96</a:t>
            </a:r>
          </a:p>
          <a:p>
            <a:r>
              <a:rPr lang="ru-RU" sz="1800" dirty="0" smtClean="0"/>
              <a:t>Шумилов В. М. </a:t>
            </a:r>
          </a:p>
          <a:p>
            <a:r>
              <a:rPr lang="ru-RU" sz="1800" dirty="0" smtClean="0"/>
              <a:t>Правоведение : учебник для бакалавров.; рекомендуется Ученым советом Всероссийской академии внешней торговли / В. М. Шумилов. - 3-е изд.,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и доп. - М. :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2014. - 432 с. - (Серия: Бакалавр. Базовый курс)</a:t>
            </a:r>
          </a:p>
          <a:p>
            <a:r>
              <a:rPr lang="ru-RU" sz="1800" dirty="0" smtClean="0"/>
              <a:t>Аннотация: В доходчивой, емкой и системной форме изложены все основные сведения о государстве и праве, необходимые любому выпускнику вуза. </a:t>
            </a:r>
          </a:p>
          <a:p>
            <a:r>
              <a:rPr lang="ru-RU" sz="1800" dirty="0" smtClean="0"/>
              <a:t> Экземпляры: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№1(1)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9218" name="Picture 2" descr="C:\Users\bibl2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273630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«Политология».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Представленный материал содержит  17 библиографических описаний документов.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Хронологический охват обзора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2003 года по 2018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2448272" cy="39604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332656"/>
            <a:ext cx="4690864" cy="59767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66.0я2</a:t>
            </a:r>
          </a:p>
          <a:p>
            <a:r>
              <a:rPr lang="ru-RU" sz="1800" dirty="0" smtClean="0"/>
              <a:t>Б 32</a:t>
            </a:r>
          </a:p>
          <a:p>
            <a:r>
              <a:rPr lang="ru-RU" sz="1800" dirty="0" err="1" smtClean="0"/>
              <a:t>Бачинин</a:t>
            </a:r>
            <a:r>
              <a:rPr lang="ru-RU" sz="1800" dirty="0" smtClean="0"/>
              <a:t> В. А. </a:t>
            </a:r>
          </a:p>
          <a:p>
            <a:r>
              <a:rPr lang="ru-RU" sz="1800" dirty="0" smtClean="0"/>
              <a:t>Политология : энциклопедический словарь / В. А. </a:t>
            </a:r>
            <a:r>
              <a:rPr lang="ru-RU" sz="1800" dirty="0" err="1" smtClean="0"/>
              <a:t>Бачинин</a:t>
            </a:r>
            <a:r>
              <a:rPr lang="ru-RU" sz="1800" dirty="0" smtClean="0"/>
              <a:t>. - СПб. : Изд-во Михайлова, 2005. - 288 с.</a:t>
            </a:r>
          </a:p>
          <a:p>
            <a:r>
              <a:rPr lang="ru-RU" sz="1800" dirty="0" smtClean="0"/>
              <a:t>Аннотация: Энциклопедический словарь охватывает вопросы теории и практики политической деятельности прошлого и настоящего.</a:t>
            </a:r>
          </a:p>
          <a:p>
            <a:r>
              <a:rPr lang="ru-RU" sz="1800" dirty="0" smtClean="0"/>
              <a:t>Экземпляры: всего:20 -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.(17),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№2(1), СБО.(1).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bibl2\Desktop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288032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1944216" cy="34563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88640"/>
            <a:ext cx="4618856" cy="6120720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66.4(0)я73</a:t>
            </a:r>
          </a:p>
          <a:p>
            <a:r>
              <a:rPr lang="ru-RU" sz="1800" dirty="0" smtClean="0"/>
              <a:t>В 19</a:t>
            </a:r>
          </a:p>
          <a:p>
            <a:r>
              <a:rPr lang="ru-RU" sz="1800" dirty="0" smtClean="0"/>
              <a:t>Василенко И. А. </a:t>
            </a:r>
          </a:p>
          <a:p>
            <a:r>
              <a:rPr lang="ru-RU" sz="1800" dirty="0" smtClean="0"/>
              <a:t>Геополитика современного мира : учеб. пособие.; рекомендовано УМО по классическому университетскому образованию / И. А. Василенко. - М. : </a:t>
            </a:r>
            <a:r>
              <a:rPr lang="ru-RU" sz="1800" dirty="0" err="1" smtClean="0"/>
              <a:t>Гардарики</a:t>
            </a:r>
            <a:r>
              <a:rPr lang="ru-RU" sz="1800" dirty="0" smtClean="0"/>
              <a:t>, 2006. - 317 с.</a:t>
            </a:r>
          </a:p>
          <a:p>
            <a:r>
              <a:rPr lang="ru-RU" sz="1800" dirty="0" smtClean="0"/>
              <a:t>Аннотация: В учебном пособии представлена современная концепция геополитики как гуманитарной науки с акцентом на духовные, цивилизованные и культурные факторы, роль и значение которых усиливаются под воздействием информационной революции. Представлены анализ современной геополитической ситуации и прогнозные оценки ее развития в XXI в.</a:t>
            </a:r>
          </a:p>
          <a:p>
            <a:r>
              <a:rPr lang="ru-RU" sz="1800" dirty="0" smtClean="0"/>
              <a:t>Экземпляры: всего:4 -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№1(3),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pic>
        <p:nvPicPr>
          <p:cNvPr id="2050" name="Picture 2" descr="C:\Users\bibl2\Desktop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295232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60848"/>
            <a:ext cx="1800200" cy="3168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332656"/>
            <a:ext cx="4618856" cy="5976704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/>
              <a:t>65.042-21я73</a:t>
            </a:r>
          </a:p>
          <a:p>
            <a:r>
              <a:rPr lang="ru-RU" sz="1900" dirty="0" smtClean="0"/>
              <a:t>В 19</a:t>
            </a:r>
          </a:p>
          <a:p>
            <a:r>
              <a:rPr lang="ru-RU" sz="1900" dirty="0" smtClean="0"/>
              <a:t>Василенко  И. А. </a:t>
            </a:r>
          </a:p>
          <a:p>
            <a:r>
              <a:rPr lang="ru-RU" sz="1900" dirty="0" smtClean="0"/>
              <a:t>Государственное и муниципальное управление : учебник для бакалавров / И. А. Василенко. - 6-е изд., </a:t>
            </a:r>
            <a:r>
              <a:rPr lang="ru-RU" sz="1900" dirty="0" err="1" smtClean="0"/>
              <a:t>перераб</a:t>
            </a:r>
            <a:r>
              <a:rPr lang="ru-RU" sz="1900" dirty="0" smtClean="0"/>
              <a:t>. и доп. - М. : </a:t>
            </a:r>
            <a:r>
              <a:rPr lang="ru-RU" sz="1900" dirty="0" err="1" smtClean="0"/>
              <a:t>Юрайт</a:t>
            </a:r>
            <a:r>
              <a:rPr lang="ru-RU" sz="1900" dirty="0" smtClean="0"/>
              <a:t>, 2014. - 494 с. - (Бакалавр. Базовый курс)</a:t>
            </a:r>
          </a:p>
          <a:p>
            <a:r>
              <a:rPr lang="ru-RU" sz="1900" dirty="0" smtClean="0"/>
              <a:t>Аннотация: В шестом издании учебника основное внимание уделяется стратегическим изменениям в государственной политике России на современном этапе.</a:t>
            </a:r>
          </a:p>
          <a:p>
            <a:r>
              <a:rPr lang="ru-RU" sz="1900" dirty="0" smtClean="0"/>
              <a:t>Экземпляры: всего:1 - №3(1)</a:t>
            </a:r>
          </a:p>
          <a:p>
            <a:endParaRPr lang="ru-RU" sz="1900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bibl2\Desktop\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266429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0848"/>
            <a:ext cx="1656184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04664"/>
            <a:ext cx="4474840" cy="59046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66.0я73</a:t>
            </a:r>
          </a:p>
          <a:p>
            <a:r>
              <a:rPr lang="ru-RU" sz="1800" dirty="0" smtClean="0"/>
              <a:t>В 19</a:t>
            </a:r>
          </a:p>
          <a:p>
            <a:r>
              <a:rPr lang="ru-RU" sz="1800" dirty="0" smtClean="0"/>
              <a:t>Василенко  И. А. </a:t>
            </a:r>
          </a:p>
          <a:p>
            <a:r>
              <a:rPr lang="ru-RU" sz="1800" dirty="0" smtClean="0"/>
              <a:t>Политология : учебник для бакалавров / И. А. Василенко. - 4-е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- М. : </a:t>
            </a:r>
            <a:r>
              <a:rPr lang="ru-RU" sz="1800" dirty="0" err="1" smtClean="0"/>
              <a:t>Юрайт</a:t>
            </a:r>
            <a:r>
              <a:rPr lang="ru-RU" sz="1800" dirty="0" smtClean="0"/>
              <a:t>, 2015. - 423 с. - (Бакалавр. Базовый курс)</a:t>
            </a:r>
          </a:p>
          <a:p>
            <a:r>
              <a:rPr lang="ru-RU" sz="1800" dirty="0" smtClean="0"/>
              <a:t>Аннотация: В учебнике отражены изменения, которые произошли в политике и политологии. </a:t>
            </a:r>
          </a:p>
          <a:p>
            <a:r>
              <a:rPr lang="ru-RU" sz="1800" dirty="0" smtClean="0"/>
              <a:t>Экземпляры: всего:15 -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№1(2),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bibl2\Desktop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273630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1872208" cy="2304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88640"/>
            <a:ext cx="4762872" cy="6120720"/>
          </a:xfrm>
        </p:spPr>
        <p:txBody>
          <a:bodyPr>
            <a:normAutofit/>
          </a:bodyPr>
          <a:lstStyle/>
          <a:p>
            <a:r>
              <a:rPr lang="ru-RU" sz="1900" dirty="0" smtClean="0"/>
              <a:t>66я73</a:t>
            </a:r>
          </a:p>
          <a:p>
            <a:r>
              <a:rPr lang="ru-RU" sz="1900" dirty="0" smtClean="0"/>
              <a:t>В 19</a:t>
            </a:r>
          </a:p>
          <a:p>
            <a:r>
              <a:rPr lang="ru-RU" sz="1900" dirty="0" smtClean="0"/>
              <a:t>Василенко  И. А. </a:t>
            </a:r>
          </a:p>
          <a:p>
            <a:r>
              <a:rPr lang="ru-RU" sz="1900" dirty="0" smtClean="0"/>
              <a:t>Современная российская политика : учебник для магистров / И. А. Василенко. - М. : </a:t>
            </a:r>
            <a:r>
              <a:rPr lang="ru-RU" sz="1900" dirty="0" err="1" smtClean="0"/>
              <a:t>Юрайт</a:t>
            </a:r>
            <a:r>
              <a:rPr lang="ru-RU" sz="1900" dirty="0" smtClean="0"/>
              <a:t>, 2015. - 488 с. - (Магистр)</a:t>
            </a:r>
          </a:p>
          <a:p>
            <a:r>
              <a:rPr lang="ru-RU" sz="1900" dirty="0" smtClean="0"/>
              <a:t>Аннотация: В учебнике получили освещение актуальные проблемы теории, методологии и прикладного анализа современной российской политики.</a:t>
            </a:r>
          </a:p>
          <a:p>
            <a:r>
              <a:rPr lang="ru-RU" sz="1900" dirty="0" smtClean="0"/>
              <a:t>Экземпляры: всего:6 - </a:t>
            </a:r>
            <a:r>
              <a:rPr lang="ru-RU" sz="1900" dirty="0" err="1" smtClean="0"/>
              <a:t>Чз</a:t>
            </a:r>
            <a:r>
              <a:rPr lang="ru-RU" sz="1900" dirty="0" smtClean="0"/>
              <a:t> №2(1), </a:t>
            </a:r>
            <a:r>
              <a:rPr lang="ru-RU" sz="1900" dirty="0" err="1" smtClean="0"/>
              <a:t>аб</a:t>
            </a:r>
            <a:r>
              <a:rPr lang="ru-RU" sz="1900" dirty="0" smtClean="0"/>
              <a:t>.(5)</a:t>
            </a:r>
          </a:p>
          <a:p>
            <a:endParaRPr lang="ru-RU" sz="1900" dirty="0" smtClean="0"/>
          </a:p>
          <a:p>
            <a:r>
              <a:rPr lang="ru-RU" sz="19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C:\Users\bibl2\Desktop\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237626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76872"/>
            <a:ext cx="1512168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332656"/>
            <a:ext cx="4618856" cy="604867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66.0я73</a:t>
            </a:r>
          </a:p>
          <a:p>
            <a:r>
              <a:rPr lang="ru-RU" sz="7200" dirty="0" smtClean="0"/>
              <a:t>Г 13</a:t>
            </a:r>
          </a:p>
          <a:p>
            <a:r>
              <a:rPr lang="ru-RU" sz="7200" dirty="0" smtClean="0"/>
              <a:t>Гаджиев  К. С. </a:t>
            </a:r>
          </a:p>
          <a:p>
            <a:r>
              <a:rPr lang="ru-RU" sz="7200" dirty="0" smtClean="0"/>
              <a:t>Политология : учебник.; допущено МО РФ / К. С. Гаджиев. - М. : Университетская книга, 2006. - 488 с. : ил</a:t>
            </a:r>
          </a:p>
          <a:p>
            <a:r>
              <a:rPr lang="ru-RU" sz="7200" dirty="0" smtClean="0"/>
              <a:t>Аннотация: Излагается курс политологии: раскрываются становление, основные проблемы, методы и темы политической науки. Главное внимание уделяется политическим аспектам гражданского общества и институтов власти. Рассматриваются основные политические системы, партии и идейные течения. Раскрываются природа демократии, особенности политического развития России, роль в политике средств массовой информации. Содержит вопросы для контроля знаний, учебную программу, рекомендуемую литературу.</a:t>
            </a:r>
          </a:p>
          <a:p>
            <a:pPr>
              <a:buNone/>
            </a:pPr>
            <a:r>
              <a:rPr lang="ru-RU" sz="7200" dirty="0" smtClean="0"/>
              <a:t>	Экземпляры: всего:97 - </a:t>
            </a:r>
            <a:r>
              <a:rPr lang="ru-RU" sz="7200" dirty="0" err="1" smtClean="0"/>
              <a:t>аб</a:t>
            </a:r>
            <a:r>
              <a:rPr lang="ru-RU" sz="7200" dirty="0" smtClean="0"/>
              <a:t>.(94),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№1(1),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bibl2\Desktop\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259228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8738</Words>
  <Application>Microsoft Office PowerPoint</Application>
  <PresentationFormat>Экран (4:3)</PresentationFormat>
  <Paragraphs>851</Paragraphs>
  <Slides>121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121</vt:i4>
      </vt:variant>
    </vt:vector>
  </HeadingPairs>
  <TitlesOfParts>
    <vt:vector size="122" baseType="lpstr">
      <vt:lpstr>Апекс</vt:lpstr>
      <vt:lpstr>Уважаемые читатели</vt:lpstr>
      <vt:lpstr>Философия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Культурология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Педагогика. Психология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Социология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Правоведение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Политология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История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bibl2</cp:lastModifiedBy>
  <cp:revision>222</cp:revision>
  <dcterms:modified xsi:type="dcterms:W3CDTF">2020-02-17T02:46:43Z</dcterms:modified>
</cp:coreProperties>
</file>