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1" r:id="rId11"/>
    <p:sldId id="265" r:id="rId12"/>
    <p:sldId id="266" r:id="rId13"/>
    <p:sldId id="268" r:id="rId14"/>
    <p:sldId id="269" r:id="rId15"/>
    <p:sldId id="282" r:id="rId16"/>
    <p:sldId id="28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792087"/>
          </a:xfrm>
        </p:spPr>
        <p:txBody>
          <a:bodyPr>
            <a:noAutofit/>
          </a:bodyPr>
          <a:lstStyle/>
          <a:p>
            <a:r>
              <a:rPr lang="ru-RU" sz="4800" dirty="0" smtClean="0"/>
              <a:t>Уважаемые читатели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632848" cy="5256584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Энергосберегающие технологии в промышленности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библиографических описаний документов.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2004 года </a:t>
            </a:r>
            <a:r>
              <a:rPr lang="ru-RU" sz="3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ХТИ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филиала СФУ, в корпусе «Б» по адресу: ул. Комарова, 15 (2 этаж), аудитория № 202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56792"/>
            <a:ext cx="1656184" cy="14401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260648"/>
            <a:ext cx="4546848" cy="6048712"/>
          </a:xfrm>
        </p:spPr>
        <p:txBody>
          <a:bodyPr>
            <a:normAutofit fontScale="92500" lnSpcReduction="10000"/>
          </a:bodyPr>
          <a:lstStyle/>
          <a:p>
            <a:r>
              <a:rPr lang="ru-RU" sz="1900" dirty="0" smtClean="0"/>
              <a:t>31.280</a:t>
            </a:r>
          </a:p>
          <a:p>
            <a:r>
              <a:rPr lang="ru-RU" sz="1900" dirty="0" smtClean="0"/>
              <a:t>П 16</a:t>
            </a:r>
          </a:p>
          <a:p>
            <a:r>
              <a:rPr lang="ru-RU" sz="1900" dirty="0" err="1" smtClean="0"/>
              <a:t>Паневчик</a:t>
            </a:r>
            <a:r>
              <a:rPr lang="ru-RU" sz="1900" dirty="0" smtClean="0"/>
              <a:t>  В. В. </a:t>
            </a:r>
            <a:endParaRPr lang="ru-RU" sz="1900" dirty="0" smtClean="0"/>
          </a:p>
          <a:p>
            <a:r>
              <a:rPr lang="ru-RU" sz="1900" dirty="0" smtClean="0"/>
              <a:t>Основы энергосбережения : практикум / В. В. </a:t>
            </a:r>
            <a:r>
              <a:rPr lang="ru-RU" sz="1900" dirty="0" err="1" smtClean="0"/>
              <a:t>Паневчик</a:t>
            </a:r>
            <a:r>
              <a:rPr lang="ru-RU" sz="1900" dirty="0" smtClean="0"/>
              <a:t>, А. Н. Ковалев, М. В. Самойлов. - Мн. : БГЭУ, 2007. - 195 с.</a:t>
            </a:r>
          </a:p>
          <a:p>
            <a:r>
              <a:rPr lang="ru-RU" sz="1900" dirty="0" smtClean="0"/>
              <a:t>Аннотация</a:t>
            </a:r>
            <a:r>
              <a:rPr lang="ru-RU" sz="1900" dirty="0" smtClean="0"/>
              <a:t>: Рассматриваются теоретические, методологические и прикладные вопросы </a:t>
            </a:r>
            <a:r>
              <a:rPr lang="ru-RU" sz="1900" dirty="0" err="1" smtClean="0"/>
              <a:t>энрегосбережения</a:t>
            </a:r>
            <a:r>
              <a:rPr lang="ru-RU" sz="1900" dirty="0" smtClean="0"/>
              <a:t>. особое внимание уделяется практическим заданиям и упражнениям, способствующим усвоению учебного материала по дисциплине "Основы энергосбережения". </a:t>
            </a:r>
          </a:p>
          <a:p>
            <a:r>
              <a:rPr lang="ru-RU" sz="1900" dirty="0" smtClean="0"/>
              <a:t> Экземпляры: всего:6 - </a:t>
            </a:r>
            <a:r>
              <a:rPr lang="ru-RU" sz="1900" dirty="0" err="1" smtClean="0"/>
              <a:t>Чз</a:t>
            </a:r>
            <a:r>
              <a:rPr lang="ru-RU" sz="1900" dirty="0" smtClean="0"/>
              <a:t> №2(1), </a:t>
            </a:r>
            <a:r>
              <a:rPr lang="ru-RU" sz="1900" dirty="0" err="1" smtClean="0"/>
              <a:t>аб</a:t>
            </a:r>
            <a:r>
              <a:rPr lang="ru-RU" sz="1900" dirty="0" smtClean="0"/>
              <a:t>.(5)</a:t>
            </a:r>
          </a:p>
          <a:p>
            <a:endParaRPr lang="ru-RU" sz="1900" dirty="0" smtClean="0"/>
          </a:p>
          <a:p>
            <a:r>
              <a:rPr lang="ru-RU" sz="19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218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2664296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2016224" cy="14401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976704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38.762я73</a:t>
            </a:r>
          </a:p>
          <a:p>
            <a:r>
              <a:rPr lang="ru-RU" sz="7200" dirty="0" smtClean="0"/>
              <a:t>П 83</a:t>
            </a:r>
          </a:p>
          <a:p>
            <a:r>
              <a:rPr lang="ru-RU" sz="7200" dirty="0" err="1" smtClean="0"/>
              <a:t>Протасевич</a:t>
            </a:r>
            <a:r>
              <a:rPr lang="ru-RU" sz="7200" dirty="0" smtClean="0"/>
              <a:t>  А. М. </a:t>
            </a:r>
            <a:endParaRPr lang="ru-RU" sz="7200" dirty="0" smtClean="0"/>
          </a:p>
          <a:p>
            <a:r>
              <a:rPr lang="ru-RU" sz="7200" dirty="0" smtClean="0"/>
              <a:t>Энергосбережение в системах теплогазоснабжения, вентиляции и кондиционирования воздуха : учебное пособие.; допущено МО Республики Беларусь / А. М. </a:t>
            </a:r>
            <a:r>
              <a:rPr lang="ru-RU" sz="7200" dirty="0" err="1" smtClean="0"/>
              <a:t>Протасевич</a:t>
            </a:r>
            <a:r>
              <a:rPr lang="ru-RU" sz="7200" dirty="0" smtClean="0"/>
              <a:t>. - Минск : Новое знание  ; М. : ИНФРА, 2013. - 286 с. - (Высшее образование: </a:t>
            </a:r>
            <a:r>
              <a:rPr lang="ru-RU" sz="7200" dirty="0" err="1" smtClean="0"/>
              <a:t>Бакалавриат</a:t>
            </a:r>
            <a:r>
              <a:rPr lang="ru-RU" sz="7200" dirty="0" smtClean="0"/>
              <a:t>)</a:t>
            </a:r>
          </a:p>
          <a:p>
            <a:r>
              <a:rPr lang="ru-RU" sz="7200" dirty="0" smtClean="0"/>
              <a:t>Аннотация</a:t>
            </a:r>
            <a:r>
              <a:rPr lang="ru-RU" sz="7200" dirty="0" smtClean="0"/>
              <a:t>: Рассмотрены вопросы рационального использования тепловой энергии в системах теплоснабжения, отопления , вентиляции и кондиционирования воздуха промышленных и гражданских зданий.</a:t>
            </a:r>
          </a:p>
          <a:p>
            <a:r>
              <a:rPr lang="ru-RU" sz="7200" dirty="0" smtClean="0"/>
              <a:t>Экземпляры: всего:15 - </a:t>
            </a:r>
            <a:r>
              <a:rPr lang="ru-RU" sz="7200" dirty="0" err="1" smtClean="0"/>
              <a:t>аб</a:t>
            </a:r>
            <a:r>
              <a:rPr lang="ru-RU" sz="7200" dirty="0" smtClean="0"/>
              <a:t>.(13), </a:t>
            </a:r>
            <a:r>
              <a:rPr lang="ru-RU" sz="7200" dirty="0" err="1" smtClean="0"/>
              <a:t>Чз</a:t>
            </a:r>
            <a:r>
              <a:rPr lang="ru-RU" sz="7200" dirty="0" smtClean="0"/>
              <a:t> №2(2)</a:t>
            </a:r>
            <a:r>
              <a:rPr lang="ru-RU" sz="7200" dirty="0" smtClean="0"/>
              <a:t>.</a:t>
            </a:r>
            <a:endParaRPr lang="ru-RU" sz="7200" dirty="0" smtClean="0"/>
          </a:p>
          <a:p>
            <a:r>
              <a:rPr lang="ru-RU" sz="7200" dirty="0" smtClean="0"/>
              <a:t> </a:t>
            </a:r>
          </a:p>
          <a:p>
            <a:r>
              <a:rPr lang="ru-RU" sz="72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42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92696"/>
            <a:ext cx="2952328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556792"/>
            <a:ext cx="1512168" cy="16561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332656"/>
            <a:ext cx="3960440" cy="5976664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 smtClean="0"/>
              <a:t>34.61-6я73</a:t>
            </a:r>
          </a:p>
          <a:p>
            <a:r>
              <a:rPr lang="ru-RU" sz="3800" dirty="0" smtClean="0"/>
              <a:t>Р 44</a:t>
            </a:r>
          </a:p>
          <a:p>
            <a:r>
              <a:rPr lang="ru-RU" sz="3800" dirty="0" err="1" smtClean="0"/>
              <a:t>Ресурсо</a:t>
            </a:r>
            <a:r>
              <a:rPr lang="ru-RU" sz="3800" dirty="0" smtClean="0"/>
              <a:t>- </a:t>
            </a:r>
            <a:r>
              <a:rPr lang="ru-RU" sz="3800" dirty="0" smtClean="0"/>
              <a:t>и энергосбережение в литейном производстве : учебник.; допущено УМО по образованию в области металлургии / Г. Я. </a:t>
            </a:r>
            <a:r>
              <a:rPr lang="ru-RU" sz="3800" dirty="0" err="1" smtClean="0"/>
              <a:t>Вагин</a:t>
            </a:r>
            <a:r>
              <a:rPr lang="ru-RU" sz="3800" dirty="0" smtClean="0"/>
              <a:t> [и др.]. - М. : Форум, 2012. - 272 с.</a:t>
            </a:r>
          </a:p>
          <a:p>
            <a:r>
              <a:rPr lang="ru-RU" sz="3800" dirty="0" smtClean="0"/>
              <a:t>Аннотация</a:t>
            </a:r>
            <a:r>
              <a:rPr lang="ru-RU" sz="3800" dirty="0" smtClean="0"/>
              <a:t>: Описана правовая и нормативная база </a:t>
            </a:r>
            <a:r>
              <a:rPr lang="ru-RU" sz="3800" dirty="0" err="1" smtClean="0"/>
              <a:t>ресурсо</a:t>
            </a:r>
            <a:r>
              <a:rPr lang="ru-RU" sz="3800" dirty="0" smtClean="0"/>
              <a:t>- и энергосбережения. Даны технологические схемы литейных цехов и их потребителей энергоресурсов. Даются методы составления энергобалансов и нормирования расходов энергоносителей.</a:t>
            </a:r>
          </a:p>
          <a:p>
            <a:r>
              <a:rPr lang="ru-RU" sz="3600" dirty="0" smtClean="0"/>
              <a:t>Экземпляры</a:t>
            </a:r>
            <a:r>
              <a:rPr lang="ru-RU" sz="3600" dirty="0" smtClean="0"/>
              <a:t>: всего:12 - </a:t>
            </a:r>
            <a:r>
              <a:rPr lang="ru-RU" sz="3600" dirty="0" err="1" smtClean="0"/>
              <a:t>аб</a:t>
            </a:r>
            <a:r>
              <a:rPr lang="ru-RU" sz="3600" dirty="0" smtClean="0"/>
              <a:t>.(6), </a:t>
            </a:r>
            <a:r>
              <a:rPr lang="ru-RU" sz="3600" dirty="0" err="1" smtClean="0"/>
              <a:t>Чз</a:t>
            </a:r>
            <a:r>
              <a:rPr lang="ru-RU" sz="3600" dirty="0" smtClean="0"/>
              <a:t> №1(6)</a:t>
            </a:r>
          </a:p>
          <a:p>
            <a:endParaRPr lang="ru-RU" sz="3600" dirty="0" smtClean="0"/>
          </a:p>
          <a:p>
            <a:r>
              <a:rPr lang="ru-RU" sz="3600" dirty="0" smtClean="0"/>
              <a:t> </a:t>
            </a:r>
          </a:p>
          <a:p>
            <a:r>
              <a:rPr lang="ru-RU" sz="3600" dirty="0" smtClean="0"/>
              <a:t> </a:t>
            </a:r>
          </a:p>
          <a:p>
            <a:r>
              <a:rPr lang="ru-RU" sz="3300" dirty="0" smtClean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1266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92696"/>
            <a:ext cx="3168352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44824"/>
            <a:ext cx="1800200" cy="13681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793507"/>
          </a:xfrm>
        </p:spPr>
        <p:txBody>
          <a:bodyPr>
            <a:normAutofit fontScale="92500" lnSpcReduction="10000"/>
          </a:bodyPr>
          <a:lstStyle/>
          <a:p>
            <a:r>
              <a:rPr lang="ru-RU" sz="1900" dirty="0" smtClean="0"/>
              <a:t>31.280.7</a:t>
            </a:r>
          </a:p>
          <a:p>
            <a:r>
              <a:rPr lang="ru-RU" sz="1900" dirty="0" smtClean="0"/>
              <a:t>С 30</a:t>
            </a:r>
          </a:p>
          <a:p>
            <a:r>
              <a:rPr lang="ru-RU" sz="1900" dirty="0" smtClean="0"/>
              <a:t>Семенов  Б. Ю. </a:t>
            </a:r>
            <a:endParaRPr lang="ru-RU" sz="1900" dirty="0" smtClean="0"/>
          </a:p>
          <a:p>
            <a:r>
              <a:rPr lang="ru-RU" sz="1900" dirty="0" smtClean="0"/>
              <a:t>Экономичное освещение для всех / Б. Ю. Семенов. - М. : СОЛОН-Пресс, 2010. - 224 с. - (Серия "Технологии энергосбережения")</a:t>
            </a:r>
          </a:p>
          <a:p>
            <a:r>
              <a:rPr lang="ru-RU" sz="1900" dirty="0" smtClean="0"/>
              <a:t>Аннотация</a:t>
            </a:r>
            <a:r>
              <a:rPr lang="ru-RU" sz="1900" dirty="0" smtClean="0"/>
              <a:t>: Книга расскажет о применении бытовых </a:t>
            </a:r>
            <a:r>
              <a:rPr lang="ru-RU" sz="1900" dirty="0" err="1" smtClean="0"/>
              <a:t>люминисцентных</a:t>
            </a:r>
            <a:r>
              <a:rPr lang="ru-RU" sz="1900" dirty="0" smtClean="0"/>
              <a:t> ламп с электронными балластами, поможет самостоятельно рассчитать, изготовить или отремонтировать электронный балласт.</a:t>
            </a:r>
          </a:p>
          <a:p>
            <a:r>
              <a:rPr lang="ru-RU" sz="1900" dirty="0" smtClean="0"/>
              <a:t> Экземпляры: всего:10 - </a:t>
            </a:r>
            <a:r>
              <a:rPr lang="ru-RU" sz="1900" dirty="0" err="1" smtClean="0"/>
              <a:t>аб</a:t>
            </a:r>
            <a:r>
              <a:rPr lang="ru-RU" sz="1900" dirty="0" smtClean="0"/>
              <a:t>.(8), </a:t>
            </a:r>
            <a:r>
              <a:rPr lang="ru-RU" sz="1900" dirty="0" err="1" smtClean="0"/>
              <a:t>Чз</a:t>
            </a:r>
            <a:r>
              <a:rPr lang="ru-RU" sz="1900" dirty="0" smtClean="0"/>
              <a:t> №2(2)</a:t>
            </a:r>
          </a:p>
          <a:p>
            <a:endParaRPr lang="ru-RU" sz="1900" dirty="0" smtClean="0"/>
          </a:p>
          <a:p>
            <a:r>
              <a:rPr lang="ru-RU" sz="1900" dirty="0" smtClean="0"/>
              <a:t> </a:t>
            </a:r>
          </a:p>
          <a:p>
            <a:r>
              <a:rPr lang="ru-RU" sz="19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2290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2664296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916832"/>
            <a:ext cx="1666528" cy="25062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332656"/>
            <a:ext cx="4258816" cy="6264696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31.19я723</a:t>
            </a:r>
          </a:p>
          <a:p>
            <a:r>
              <a:rPr lang="ru-RU" sz="7200" dirty="0" smtClean="0"/>
              <a:t>С 34</a:t>
            </a:r>
          </a:p>
          <a:p>
            <a:r>
              <a:rPr lang="ru-RU" sz="7200" dirty="0" err="1" smtClean="0"/>
              <a:t>Сибикин</a:t>
            </a:r>
            <a:r>
              <a:rPr lang="ru-RU" sz="7200" dirty="0" smtClean="0"/>
              <a:t>  М. Ю. </a:t>
            </a:r>
            <a:endParaRPr lang="ru-RU" sz="7200" dirty="0" smtClean="0"/>
          </a:p>
          <a:p>
            <a:r>
              <a:rPr lang="ru-RU" sz="7200" dirty="0" smtClean="0"/>
              <a:t>Технология энергосбережения : учебник.; допущено МО РФ / М. Ю. </a:t>
            </a:r>
            <a:r>
              <a:rPr lang="ru-RU" sz="7200" dirty="0" err="1" smtClean="0"/>
              <a:t>Сибикин</a:t>
            </a:r>
            <a:r>
              <a:rPr lang="ru-RU" sz="7200" dirty="0" smtClean="0"/>
              <a:t>, Ю. Д. </a:t>
            </a:r>
            <a:r>
              <a:rPr lang="ru-RU" sz="7200" dirty="0" err="1" smtClean="0"/>
              <a:t>Сибикин</a:t>
            </a:r>
            <a:r>
              <a:rPr lang="ru-RU" sz="7200" dirty="0" smtClean="0"/>
              <a:t>. - 2-е изд., </a:t>
            </a:r>
            <a:r>
              <a:rPr lang="ru-RU" sz="7200" dirty="0" err="1" smtClean="0"/>
              <a:t>перераб</a:t>
            </a:r>
            <a:r>
              <a:rPr lang="ru-RU" sz="7200" dirty="0" smtClean="0"/>
              <a:t>. и доп. - М. : Форум, 2010. - 352 </a:t>
            </a:r>
            <a:r>
              <a:rPr lang="ru-RU" sz="7200" dirty="0" smtClean="0"/>
              <a:t>с</a:t>
            </a:r>
            <a:endParaRPr lang="ru-RU" sz="7200" dirty="0" smtClean="0"/>
          </a:p>
          <a:p>
            <a:r>
              <a:rPr lang="ru-RU" sz="7200" dirty="0" smtClean="0"/>
              <a:t>Аннотация</a:t>
            </a:r>
            <a:r>
              <a:rPr lang="ru-RU" sz="7200" dirty="0" smtClean="0"/>
              <a:t>: Рассмотрены вопросы энергосбережения в </a:t>
            </a:r>
            <a:r>
              <a:rPr lang="ru-RU" sz="7200" dirty="0" err="1" smtClean="0"/>
              <a:t>электро</a:t>
            </a:r>
            <a:r>
              <a:rPr lang="ru-RU" sz="7200" dirty="0" smtClean="0"/>
              <a:t>- и теплоэнергетике, использования нетрадиционных и возобновляемых источников энергии, ее учета и реализации. Приведены законодательные и нормативные основы энергосбережения, описаны практические способы реализации энергосберегающей политики на промышленных предприятиях, объектах </a:t>
            </a:r>
            <a:r>
              <a:rPr lang="ru-RU" sz="7200" dirty="0" err="1" smtClean="0"/>
              <a:t>жилищно</a:t>
            </a:r>
            <a:r>
              <a:rPr lang="ru-RU" sz="7200" dirty="0" smtClean="0"/>
              <a:t> - коммунального хозяйства (ЖКХ), транспорта, сельского хозяйства и бюджетных организаций</a:t>
            </a:r>
            <a:r>
              <a:rPr lang="ru-RU" sz="7200" dirty="0" smtClean="0"/>
              <a:t>.</a:t>
            </a:r>
            <a:endParaRPr lang="ru-RU" sz="7200" dirty="0" smtClean="0"/>
          </a:p>
          <a:p>
            <a:r>
              <a:rPr lang="ru-RU" sz="7200" dirty="0" smtClean="0"/>
              <a:t> Экземпляры: всего:12 - </a:t>
            </a:r>
            <a:r>
              <a:rPr lang="ru-RU" sz="7200" dirty="0" err="1" smtClean="0"/>
              <a:t>аб</a:t>
            </a:r>
            <a:r>
              <a:rPr lang="ru-RU" sz="7200" dirty="0" smtClean="0"/>
              <a:t>.(10), </a:t>
            </a:r>
            <a:r>
              <a:rPr lang="ru-RU" sz="7200" dirty="0" err="1" smtClean="0"/>
              <a:t>Чз</a:t>
            </a:r>
            <a:r>
              <a:rPr lang="ru-RU" sz="7200" dirty="0" smtClean="0"/>
              <a:t> №2(2)</a:t>
            </a:r>
          </a:p>
          <a:p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3314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2952328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132856"/>
            <a:ext cx="1944216" cy="21602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332656"/>
            <a:ext cx="4474840" cy="6192688"/>
          </a:xfrm>
        </p:spPr>
        <p:txBody>
          <a:bodyPr>
            <a:noAutofit/>
          </a:bodyPr>
          <a:lstStyle/>
          <a:p>
            <a:r>
              <a:rPr lang="ru-RU" sz="1800" dirty="0" smtClean="0"/>
              <a:t>38+31.19я73</a:t>
            </a:r>
          </a:p>
          <a:p>
            <a:r>
              <a:rPr lang="ru-RU" sz="1800" dirty="0" smtClean="0"/>
              <a:t>Ф 25</a:t>
            </a:r>
          </a:p>
          <a:p>
            <a:r>
              <a:rPr lang="ru-RU" sz="1800" dirty="0" err="1" smtClean="0"/>
              <a:t>Фаррахов</a:t>
            </a:r>
            <a:r>
              <a:rPr lang="ru-RU" sz="1800" dirty="0" smtClean="0"/>
              <a:t>  А. Г. </a:t>
            </a:r>
            <a:endParaRPr lang="ru-RU" sz="1800" dirty="0" smtClean="0"/>
          </a:p>
          <a:p>
            <a:r>
              <a:rPr lang="ru-RU" sz="1800" dirty="0" err="1" smtClean="0"/>
              <a:t>Энерго</a:t>
            </a:r>
            <a:r>
              <a:rPr lang="ru-RU" sz="1800" dirty="0" smtClean="0"/>
              <a:t>- и ресурсосбережение в строительстве и городском хозяйстве : учебное пособие / А. Г. </a:t>
            </a:r>
            <a:r>
              <a:rPr lang="ru-RU" sz="1800" dirty="0" err="1" smtClean="0"/>
              <a:t>Фаррахов</a:t>
            </a:r>
            <a:r>
              <a:rPr lang="ru-RU" sz="1800" dirty="0" smtClean="0"/>
              <a:t>. - [б. м.] : Издательство АСВ, 2016. - 168 с.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Учебное пособие соответствует требованиям ФГОС-3 и содержит необходимый объем сведений по дисциплине «</a:t>
            </a:r>
            <a:r>
              <a:rPr lang="ru-RU" sz="1800" dirty="0" err="1" smtClean="0"/>
              <a:t>Энерго</a:t>
            </a:r>
            <a:r>
              <a:rPr lang="ru-RU" sz="1800" dirty="0" smtClean="0"/>
              <a:t>- и ресурсосбережение в строительстве и городском хозяйстве» для подготовки бакалавров по направлению 270800.62 «Строительство». В нем ресурсосбережение рассмотрено с позиции жизненного цикла зданий. </a:t>
            </a:r>
          </a:p>
          <a:p>
            <a:r>
              <a:rPr lang="ru-RU" sz="1800" dirty="0" smtClean="0"/>
              <a:t> Экземпляры: всего:5 -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№2(2), </a:t>
            </a:r>
            <a:r>
              <a:rPr lang="ru-RU" sz="1800" dirty="0" err="1" smtClean="0"/>
              <a:t>аб</a:t>
            </a:r>
            <a:r>
              <a:rPr lang="ru-RU" sz="1800" dirty="0" smtClean="0"/>
              <a:t>.(3)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 </a:t>
            </a:r>
          </a:p>
          <a:p>
            <a:endParaRPr lang="ru-RU" sz="1800" dirty="0"/>
          </a:p>
        </p:txBody>
      </p:sp>
      <p:pic>
        <p:nvPicPr>
          <p:cNvPr id="14338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2736304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44824"/>
            <a:ext cx="1800200" cy="15121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476672"/>
            <a:ext cx="4402832" cy="583268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31.2</a:t>
            </a:r>
          </a:p>
          <a:p>
            <a:r>
              <a:rPr lang="ru-RU" sz="1800" dirty="0" smtClean="0"/>
              <a:t>Э 65</a:t>
            </a:r>
          </a:p>
          <a:p>
            <a:r>
              <a:rPr lang="ru-RU" sz="1800" dirty="0" smtClean="0"/>
              <a:t>Энергосберегающие </a:t>
            </a:r>
            <a:r>
              <a:rPr lang="ru-RU" sz="1800" dirty="0" smtClean="0"/>
              <a:t>технологии в промышленности : учебное пособие / А. М. </a:t>
            </a:r>
            <a:r>
              <a:rPr lang="ru-RU" sz="1800" dirty="0" err="1" smtClean="0"/>
              <a:t>Афонин</a:t>
            </a:r>
            <a:r>
              <a:rPr lang="ru-RU" sz="1800" dirty="0" smtClean="0"/>
              <a:t> [и др.]. - 2- е изд. - М. : ФОРУМ: ИНФРА-М, 2015. - 272 с. - (Профессиональное образование)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В учебном пособии рассмотрены основные способы повышения эффективности использования энергоресурсов.</a:t>
            </a:r>
          </a:p>
          <a:p>
            <a:r>
              <a:rPr lang="ru-RU" sz="1800" dirty="0" smtClean="0"/>
              <a:t> Экземпляры: всего:2 -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№2(2)</a:t>
            </a:r>
          </a:p>
          <a:p>
            <a:endParaRPr lang="ru-RU" sz="1800" dirty="0" smtClean="0"/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 </a:t>
            </a:r>
          </a:p>
          <a:p>
            <a:endParaRPr lang="ru-RU" dirty="0"/>
          </a:p>
        </p:txBody>
      </p:sp>
      <p:pic>
        <p:nvPicPr>
          <p:cNvPr id="15362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3096344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132856"/>
            <a:ext cx="172819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260648"/>
            <a:ext cx="4258816" cy="5865515"/>
          </a:xfrm>
        </p:spPr>
        <p:txBody>
          <a:bodyPr>
            <a:noAutofit/>
          </a:bodyPr>
          <a:lstStyle/>
          <a:p>
            <a:r>
              <a:rPr lang="ru-RU" sz="1800" dirty="0" smtClean="0"/>
              <a:t>31.19я73</a:t>
            </a:r>
          </a:p>
          <a:p>
            <a:r>
              <a:rPr lang="ru-RU" sz="1800" dirty="0" smtClean="0"/>
              <a:t>А 86</a:t>
            </a:r>
          </a:p>
          <a:p>
            <a:r>
              <a:rPr lang="ru-RU" sz="1800" dirty="0" smtClean="0"/>
              <a:t>Арутюнян </a:t>
            </a:r>
            <a:r>
              <a:rPr lang="ru-RU" sz="1800" dirty="0" smtClean="0"/>
              <a:t>А.А. </a:t>
            </a:r>
          </a:p>
          <a:p>
            <a:r>
              <a:rPr lang="ru-RU" sz="1800" dirty="0" smtClean="0"/>
              <a:t>Основы энергосбережения : методы расчета и анализа потерь электроэнергии, энергетическое обследование и </a:t>
            </a:r>
            <a:r>
              <a:rPr lang="ru-RU" sz="1800" dirty="0" err="1" smtClean="0"/>
              <a:t>энергоаудит</a:t>
            </a:r>
            <a:r>
              <a:rPr lang="ru-RU" sz="1800" dirty="0" smtClean="0"/>
              <a:t>, способы учета и снижения потерь, экономический эффект / А. А. Арутюнян. - М. : </a:t>
            </a:r>
            <a:r>
              <a:rPr lang="ru-RU" sz="1800" dirty="0" err="1" smtClean="0"/>
              <a:t>Энергосервис</a:t>
            </a:r>
            <a:r>
              <a:rPr lang="ru-RU" sz="1800" dirty="0" smtClean="0"/>
              <a:t>, 2007. - 600 с.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Рассматриваются вопросы энергосбережения, связанные с производством и распределением электроэнергии в электрических сетях энергосистем.</a:t>
            </a:r>
          </a:p>
          <a:p>
            <a:r>
              <a:rPr lang="ru-RU" sz="1800" dirty="0" smtClean="0"/>
              <a:t>Экземпляры: всего:3 -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.(3)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1026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80728"/>
            <a:ext cx="2304256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484784"/>
            <a:ext cx="2304256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548680"/>
            <a:ext cx="4608512" cy="5577483"/>
          </a:xfrm>
        </p:spPr>
        <p:txBody>
          <a:bodyPr>
            <a:normAutofit fontScale="77500" lnSpcReduction="20000"/>
          </a:bodyPr>
          <a:lstStyle/>
          <a:p>
            <a:r>
              <a:rPr lang="ru-RU" sz="2300" dirty="0" smtClean="0"/>
              <a:t>31.2</a:t>
            </a:r>
          </a:p>
          <a:p>
            <a:r>
              <a:rPr lang="ru-RU" sz="2300" dirty="0" smtClean="0"/>
              <a:t>Б 82</a:t>
            </a:r>
          </a:p>
          <a:p>
            <a:r>
              <a:rPr lang="ru-RU" sz="2300" dirty="0" smtClean="0"/>
              <a:t>Борисевич  А. В. </a:t>
            </a:r>
            <a:endParaRPr lang="ru-RU" sz="2300" dirty="0" smtClean="0"/>
          </a:p>
          <a:p>
            <a:r>
              <a:rPr lang="ru-RU" sz="2300" dirty="0" smtClean="0"/>
              <a:t>Энергосберегающее векторное управление </a:t>
            </a:r>
            <a:r>
              <a:rPr lang="ru-RU" sz="2300" dirty="0" err="1" smtClean="0"/>
              <a:t>асихронными</a:t>
            </a:r>
            <a:r>
              <a:rPr lang="ru-RU" sz="2300" dirty="0" smtClean="0"/>
              <a:t> электродвигателями: обзор состояния и новые результаты : монография / А. В. Борисевич. - М. : ИНФРА-М, 2015. - 104 с. - (Научная мысль)</a:t>
            </a:r>
          </a:p>
          <a:p>
            <a:r>
              <a:rPr lang="ru-RU" sz="2300" dirty="0" smtClean="0"/>
              <a:t>Аннотация</a:t>
            </a:r>
            <a:r>
              <a:rPr lang="ru-RU" sz="2300" dirty="0" smtClean="0"/>
              <a:t>: Монография посвящена методам повышения </a:t>
            </a:r>
            <a:r>
              <a:rPr lang="ru-RU" sz="2300" dirty="0" err="1" smtClean="0"/>
              <a:t>энергоэффективности</a:t>
            </a:r>
            <a:r>
              <a:rPr lang="ru-RU" sz="2300" dirty="0" smtClean="0"/>
              <a:t> векторного управления </a:t>
            </a:r>
            <a:r>
              <a:rPr lang="ru-RU" sz="2300" dirty="0" err="1" smtClean="0"/>
              <a:t>асихронными</a:t>
            </a:r>
            <a:r>
              <a:rPr lang="ru-RU" sz="2300" dirty="0" smtClean="0"/>
              <a:t> электродвигателями.</a:t>
            </a:r>
          </a:p>
          <a:p>
            <a:r>
              <a:rPr lang="ru-RU" sz="2300" dirty="0" smtClean="0"/>
              <a:t> Экземпляры: всего:5 - СБО.(1), </a:t>
            </a:r>
            <a:r>
              <a:rPr lang="ru-RU" sz="2300" dirty="0" err="1" smtClean="0"/>
              <a:t>Чз</a:t>
            </a:r>
            <a:r>
              <a:rPr lang="ru-RU" sz="2300" dirty="0" smtClean="0"/>
              <a:t> №2(2), </a:t>
            </a:r>
            <a:r>
              <a:rPr lang="ru-RU" sz="2300" dirty="0" err="1" smtClean="0"/>
              <a:t>аб</a:t>
            </a:r>
            <a:r>
              <a:rPr lang="ru-RU" sz="2300" dirty="0" smtClean="0"/>
              <a:t>.(2)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bibl2\Desktop\бо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2592288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412776"/>
            <a:ext cx="1944216" cy="26642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332656"/>
            <a:ext cx="4690864" cy="5976664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31.291я73</a:t>
            </a:r>
          </a:p>
          <a:p>
            <a:r>
              <a:rPr lang="ru-RU" sz="7200" dirty="0" smtClean="0"/>
              <a:t>Б 87</a:t>
            </a:r>
          </a:p>
          <a:p>
            <a:r>
              <a:rPr lang="ru-RU" sz="7200" dirty="0" err="1" smtClean="0"/>
              <a:t>Браславский</a:t>
            </a:r>
            <a:r>
              <a:rPr lang="ru-RU" sz="7200" dirty="0" smtClean="0"/>
              <a:t>  И. Я. </a:t>
            </a:r>
            <a:endParaRPr lang="ru-RU" sz="7200" dirty="0" smtClean="0"/>
          </a:p>
          <a:p>
            <a:r>
              <a:rPr lang="ru-RU" sz="7200" dirty="0" smtClean="0"/>
              <a:t>Энергосберегающий асинхронный электропривод : учеб. пособие.; допущено УМО в области энергетики и электротехники / И. Я. </a:t>
            </a:r>
            <a:r>
              <a:rPr lang="ru-RU" sz="7200" dirty="0" err="1" smtClean="0"/>
              <a:t>Браславский</a:t>
            </a:r>
            <a:r>
              <a:rPr lang="ru-RU" sz="7200" dirty="0" smtClean="0"/>
              <a:t>, З. Ш. Ишматов, В. Н. Поляков. - М. : Академия, 2004. - 256 с.</a:t>
            </a:r>
          </a:p>
          <a:p>
            <a:r>
              <a:rPr lang="ru-RU" sz="7200" dirty="0" smtClean="0"/>
              <a:t>Аннотация</a:t>
            </a:r>
            <a:r>
              <a:rPr lang="ru-RU" sz="7200" dirty="0" smtClean="0"/>
              <a:t>: Изложены основные сведения о наиболее распространенных классах современных систем регулируемых асинхронных электроприводов при работе в установившихся и переходных режимах. Обоснована целесообразность автоматизации энергоемких технологических процессов с использованием регулируемых асинхронных электроприводов, что позволяет решать задачи энергосбережения. </a:t>
            </a:r>
          </a:p>
          <a:p>
            <a:r>
              <a:rPr lang="ru-RU" sz="7200" dirty="0" smtClean="0"/>
              <a:t>Экземпляры: всего:5 - </a:t>
            </a:r>
            <a:r>
              <a:rPr lang="ru-RU" sz="7200" dirty="0" err="1" smtClean="0"/>
              <a:t>аб</a:t>
            </a:r>
            <a:r>
              <a:rPr lang="ru-RU" sz="7200" dirty="0" smtClean="0"/>
              <a:t>.(4), </a:t>
            </a:r>
            <a:r>
              <a:rPr lang="ru-RU" sz="7200" dirty="0" err="1" smtClean="0"/>
              <a:t>Чз</a:t>
            </a:r>
            <a:r>
              <a:rPr lang="ru-RU" sz="7200" dirty="0" smtClean="0"/>
              <a:t> №2(1)</a:t>
            </a:r>
            <a:r>
              <a:rPr lang="ru-RU" sz="7200" dirty="0" smtClean="0"/>
              <a:t>.</a:t>
            </a:r>
            <a:endParaRPr lang="ru-RU" sz="7200" dirty="0" smtClean="0"/>
          </a:p>
          <a:p>
            <a:r>
              <a:rPr lang="ru-RU" sz="7200" dirty="0" smtClean="0"/>
              <a:t> </a:t>
            </a:r>
          </a:p>
          <a:p>
            <a:r>
              <a:rPr lang="ru-RU" sz="72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052736"/>
            <a:ext cx="2376264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484784"/>
            <a:ext cx="2304256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260648"/>
            <a:ext cx="4402832" cy="586551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31.27я73</a:t>
            </a:r>
            <a:endParaRPr lang="ru-RU" sz="1800" dirty="0" smtClean="0"/>
          </a:p>
          <a:p>
            <a:r>
              <a:rPr lang="ru-RU" sz="1800" dirty="0" smtClean="0"/>
              <a:t>К 49</a:t>
            </a:r>
          </a:p>
          <a:p>
            <a:r>
              <a:rPr lang="ru-RU" sz="1800" dirty="0" smtClean="0"/>
              <a:t>Климова  Г. Н. </a:t>
            </a:r>
            <a:endParaRPr lang="ru-RU" sz="1800" dirty="0" smtClean="0"/>
          </a:p>
          <a:p>
            <a:r>
              <a:rPr lang="ru-RU" sz="1800" dirty="0" smtClean="0"/>
              <a:t>Электроэнергетические системы и сети. Энергосбережение : учебное пособие / Г. Н. Климова. - 2-е изд. - М. : Издательство </a:t>
            </a:r>
            <a:r>
              <a:rPr lang="ru-RU" sz="1800" dirty="0" err="1" smtClean="0"/>
              <a:t>Юрайт</a:t>
            </a:r>
            <a:r>
              <a:rPr lang="ru-RU" sz="1800" dirty="0" smtClean="0"/>
              <a:t>, 2016. - 179 с. - (Университеты России)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Представлены современные вопросы оптимального энергопотребления, статистические данные.</a:t>
            </a:r>
          </a:p>
          <a:p>
            <a:r>
              <a:rPr lang="ru-RU" sz="1800" dirty="0" smtClean="0"/>
              <a:t> Экземпляры: всего:30 -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.(28),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№2(2)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2808312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628800"/>
            <a:ext cx="2088232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260648"/>
            <a:ext cx="3898776" cy="5865515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31.19</a:t>
            </a:r>
          </a:p>
          <a:p>
            <a:r>
              <a:rPr lang="ru-RU" sz="7200" dirty="0" smtClean="0"/>
              <a:t>К 60</a:t>
            </a:r>
          </a:p>
          <a:p>
            <a:r>
              <a:rPr lang="ru-RU" sz="7200" dirty="0" smtClean="0"/>
              <a:t>Колесников  А. И. </a:t>
            </a:r>
            <a:endParaRPr lang="ru-RU" sz="7200" dirty="0" smtClean="0"/>
          </a:p>
          <a:p>
            <a:r>
              <a:rPr lang="ru-RU" sz="7200" dirty="0" smtClean="0"/>
              <a:t>Энергосбережение в промышленных и коммунальных предприятиях : учебное пособие.; Допущено государственным комитетом РФ по строительству и жилищно-коммунальному комплексу / А. И. Колесников, М. Н. Федоров, Ю. М. Варфоломеев. - М. : ИНФРА-М, 2005. - 124 с.</a:t>
            </a:r>
          </a:p>
          <a:p>
            <a:r>
              <a:rPr lang="ru-RU" sz="7200" dirty="0" smtClean="0"/>
              <a:t>Аннотация</a:t>
            </a:r>
            <a:r>
              <a:rPr lang="ru-RU" sz="7200" dirty="0" smtClean="0"/>
              <a:t>: В учебном пособии рассматриваются задачи энергосбережения и </a:t>
            </a:r>
            <a:r>
              <a:rPr lang="ru-RU" sz="7200" dirty="0" err="1" smtClean="0"/>
              <a:t>энергоаудита</a:t>
            </a:r>
            <a:r>
              <a:rPr lang="ru-RU" sz="7200" dirty="0" smtClean="0"/>
              <a:t> объектов промышленности и коммунального хозяйства.</a:t>
            </a:r>
          </a:p>
          <a:p>
            <a:r>
              <a:rPr lang="ru-RU" sz="7200" dirty="0" smtClean="0"/>
              <a:t>Экземпляры</a:t>
            </a:r>
            <a:r>
              <a:rPr lang="ru-RU" sz="7200" dirty="0" smtClean="0"/>
              <a:t>: всего:10 - </a:t>
            </a:r>
            <a:r>
              <a:rPr lang="ru-RU" sz="7200" dirty="0" err="1" smtClean="0"/>
              <a:t>аб</a:t>
            </a:r>
            <a:r>
              <a:rPr lang="ru-RU" sz="7200" dirty="0" smtClean="0"/>
              <a:t>.(9), </a:t>
            </a:r>
            <a:r>
              <a:rPr lang="ru-RU" sz="7200" dirty="0" err="1" smtClean="0"/>
              <a:t>Чз</a:t>
            </a:r>
            <a:r>
              <a:rPr lang="ru-RU" sz="7200" dirty="0" smtClean="0"/>
              <a:t> №2(1)</a:t>
            </a:r>
          </a:p>
          <a:p>
            <a:pPr>
              <a:buNone/>
            </a:pPr>
            <a:r>
              <a:rPr lang="ru-RU" sz="7200" dirty="0" smtClean="0"/>
              <a:t> </a:t>
            </a:r>
          </a:p>
          <a:p>
            <a:endParaRPr lang="ru-RU" dirty="0" smtClean="0"/>
          </a:p>
        </p:txBody>
      </p:sp>
      <p:pic>
        <p:nvPicPr>
          <p:cNvPr id="5122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836712"/>
            <a:ext cx="2736304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556792"/>
            <a:ext cx="1944216" cy="2232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97670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31.19</a:t>
            </a:r>
          </a:p>
          <a:p>
            <a:r>
              <a:rPr lang="ru-RU" dirty="0" smtClean="0"/>
              <a:t>М 52</a:t>
            </a:r>
          </a:p>
          <a:p>
            <a:r>
              <a:rPr lang="ru-RU" dirty="0" err="1" smtClean="0"/>
              <a:t>Меркер</a:t>
            </a:r>
            <a:r>
              <a:rPr lang="ru-RU" dirty="0" smtClean="0"/>
              <a:t>  Э. Э. </a:t>
            </a:r>
            <a:endParaRPr lang="ru-RU" dirty="0" smtClean="0"/>
          </a:p>
          <a:p>
            <a:r>
              <a:rPr lang="ru-RU" dirty="0" smtClean="0"/>
              <a:t>Энергосбережение в промышленности и </a:t>
            </a:r>
            <a:r>
              <a:rPr lang="ru-RU" dirty="0" err="1" smtClean="0"/>
              <a:t>эксергетический</a:t>
            </a:r>
            <a:r>
              <a:rPr lang="ru-RU" dirty="0" smtClean="0"/>
              <a:t> анализ технологических процессов : учебное пособие / Э. Э. </a:t>
            </a:r>
            <a:r>
              <a:rPr lang="ru-RU" dirty="0" err="1" smtClean="0"/>
              <a:t>Меркер</a:t>
            </a:r>
            <a:r>
              <a:rPr lang="ru-RU" dirty="0" smtClean="0"/>
              <a:t>. - Старый Оскол : ТНТ, 2015. - 316 с.</a:t>
            </a:r>
          </a:p>
          <a:p>
            <a:r>
              <a:rPr lang="ru-RU" dirty="0" smtClean="0"/>
              <a:t>Аннотация</a:t>
            </a:r>
            <a:r>
              <a:rPr lang="ru-RU" dirty="0" smtClean="0"/>
              <a:t>: В учебном пособии рассматриваются новые технологические решения, направленные на снижение </a:t>
            </a:r>
            <a:r>
              <a:rPr lang="ru-RU" dirty="0" err="1" smtClean="0"/>
              <a:t>энерго-и</a:t>
            </a:r>
            <a:r>
              <a:rPr lang="ru-RU" dirty="0" smtClean="0"/>
              <a:t> </a:t>
            </a:r>
            <a:r>
              <a:rPr lang="ru-RU" dirty="0" err="1" smtClean="0"/>
              <a:t>ресурсозатрат</a:t>
            </a:r>
            <a:r>
              <a:rPr lang="ru-RU" dirty="0" smtClean="0"/>
              <a:t> в металлургическом производстве и машиностроении.</a:t>
            </a:r>
          </a:p>
          <a:p>
            <a:r>
              <a:rPr lang="ru-RU" dirty="0" smtClean="0"/>
              <a:t>Экземпляры</a:t>
            </a:r>
            <a:r>
              <a:rPr lang="ru-RU" dirty="0" smtClean="0"/>
              <a:t>: всего:16 - </a:t>
            </a:r>
            <a:r>
              <a:rPr lang="ru-RU" dirty="0" err="1" smtClean="0"/>
              <a:t>аб</a:t>
            </a:r>
            <a:r>
              <a:rPr lang="ru-RU" dirty="0" smtClean="0"/>
              <a:t>.(11), </a:t>
            </a:r>
            <a:r>
              <a:rPr lang="ru-RU" dirty="0" err="1" smtClean="0"/>
              <a:t>Чз</a:t>
            </a:r>
            <a:r>
              <a:rPr lang="ru-RU" dirty="0" smtClean="0"/>
              <a:t> №1(3), </a:t>
            </a:r>
            <a:r>
              <a:rPr lang="ru-RU" dirty="0" err="1" smtClean="0"/>
              <a:t>Чз</a:t>
            </a:r>
            <a:r>
              <a:rPr lang="ru-RU" dirty="0" smtClean="0"/>
              <a:t> №2(2)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836712"/>
            <a:ext cx="2736304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204864"/>
            <a:ext cx="2016224" cy="15841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332656"/>
            <a:ext cx="4330824" cy="59767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34.314я73</a:t>
            </a:r>
          </a:p>
          <a:p>
            <a:r>
              <a:rPr lang="ru-RU" sz="1800" dirty="0" smtClean="0"/>
              <a:t>М 52</a:t>
            </a:r>
          </a:p>
          <a:p>
            <a:r>
              <a:rPr lang="ru-RU" sz="1800" dirty="0" err="1" smtClean="0"/>
              <a:t>Меркер</a:t>
            </a:r>
            <a:r>
              <a:rPr lang="ru-RU" sz="1800" dirty="0" smtClean="0"/>
              <a:t>  Э. Э. </a:t>
            </a:r>
            <a:endParaRPr lang="ru-RU" sz="1800" dirty="0" smtClean="0"/>
          </a:p>
          <a:p>
            <a:r>
              <a:rPr lang="ru-RU" sz="1800" dirty="0" smtClean="0"/>
              <a:t>Энергосбережение при выплавке стали в дуговых печах : учебное пособие.; допущено УМО  по образованию в области металлургии / Э. Э. </a:t>
            </a:r>
            <a:r>
              <a:rPr lang="ru-RU" sz="1800" dirty="0" err="1" smtClean="0"/>
              <a:t>Меркер</a:t>
            </a:r>
            <a:r>
              <a:rPr lang="ru-RU" sz="1800" dirty="0" smtClean="0"/>
              <a:t>, А. И. Кочетов, Д. А. Харламов. - Старый Оскол : ТНТ, 2009. - 296 с.</a:t>
            </a:r>
          </a:p>
          <a:p>
            <a:r>
              <a:rPr lang="ru-RU" sz="1800" dirty="0" smtClean="0"/>
              <a:t> Экземпляры: всего:12 -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.(7),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№1(5).</a:t>
            </a:r>
          </a:p>
          <a:p>
            <a:r>
              <a:rPr lang="ru-RU" sz="18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3600400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204864"/>
            <a:ext cx="1872208" cy="23762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97670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31.19:65.2я73</a:t>
            </a:r>
          </a:p>
          <a:p>
            <a:r>
              <a:rPr lang="ru-RU" dirty="0" smtClean="0"/>
              <a:t>О-64</a:t>
            </a:r>
          </a:p>
          <a:p>
            <a:r>
              <a:rPr lang="ru-RU" dirty="0" smtClean="0"/>
              <a:t>Организация </a:t>
            </a:r>
            <a:r>
              <a:rPr lang="ru-RU" dirty="0" smtClean="0"/>
              <a:t>энергосбережения (</a:t>
            </a:r>
            <a:r>
              <a:rPr lang="ru-RU" dirty="0" err="1" smtClean="0"/>
              <a:t>энергоменеджмент</a:t>
            </a:r>
            <a:r>
              <a:rPr lang="ru-RU" dirty="0" smtClean="0"/>
              <a:t>). Решения ЗСМК-НКМК-НТМК-ЕВРАЗ : учебное пособие / под ред. В. В. Кондратьева. - М. : ИНФРА-М, 2016. - 108 с</a:t>
            </a:r>
            <a:r>
              <a:rPr lang="ru-RU" dirty="0" smtClean="0"/>
              <a:t>.</a:t>
            </a:r>
            <a:r>
              <a:rPr lang="ru-RU" dirty="0" smtClean="0"/>
              <a:t> . +CD-R.</a:t>
            </a:r>
            <a:r>
              <a:rPr lang="ru-RU" dirty="0" smtClean="0"/>
              <a:t> </a:t>
            </a:r>
            <a:r>
              <a:rPr lang="ru-RU" dirty="0" smtClean="0"/>
              <a:t>- (Управление производством)</a:t>
            </a:r>
          </a:p>
          <a:p>
            <a:r>
              <a:rPr lang="ru-RU" dirty="0" smtClean="0"/>
              <a:t>Аннотация</a:t>
            </a:r>
            <a:r>
              <a:rPr lang="ru-RU" dirty="0" smtClean="0"/>
              <a:t>: Издание представляет методики и опыт развития современных систем управления энергосбережением - систем </a:t>
            </a:r>
            <a:r>
              <a:rPr lang="ru-RU" dirty="0" err="1" smtClean="0"/>
              <a:t>энергоменеджмента</a:t>
            </a:r>
            <a:r>
              <a:rPr lang="ru-RU" dirty="0" smtClean="0"/>
              <a:t> на промышленных предприятиях.</a:t>
            </a:r>
          </a:p>
          <a:p>
            <a:r>
              <a:rPr lang="ru-RU" dirty="0" smtClean="0"/>
              <a:t>Экземпляры: всего:20 - </a:t>
            </a:r>
            <a:r>
              <a:rPr lang="ru-RU" dirty="0" err="1" smtClean="0"/>
              <a:t>аб</a:t>
            </a:r>
            <a:r>
              <a:rPr lang="ru-RU" dirty="0" smtClean="0"/>
              <a:t>.(16), </a:t>
            </a:r>
            <a:r>
              <a:rPr lang="ru-RU" dirty="0" err="1" smtClean="0"/>
              <a:t>Чз</a:t>
            </a:r>
            <a:r>
              <a:rPr lang="ru-RU" dirty="0" smtClean="0"/>
              <a:t> №2(2), №3(2)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2160240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643</TotalTime>
  <Words>1346</Words>
  <Application>Microsoft Office PowerPoint</Application>
  <PresentationFormat>Экран (4:3)</PresentationFormat>
  <Paragraphs>132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Уважаемые читатели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bibl2</cp:lastModifiedBy>
  <cp:revision>63</cp:revision>
  <dcterms:modified xsi:type="dcterms:W3CDTF">2020-02-17T09:12:19Z</dcterms:modified>
</cp:coreProperties>
</file>