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0" r:id="rId2"/>
    <p:sldId id="303" r:id="rId3"/>
    <p:sldId id="271" r:id="rId4"/>
    <p:sldId id="287" r:id="rId5"/>
    <p:sldId id="304" r:id="rId6"/>
    <p:sldId id="278" r:id="rId7"/>
    <p:sldId id="279" r:id="rId8"/>
    <p:sldId id="280" r:id="rId9"/>
    <p:sldId id="281" r:id="rId10"/>
    <p:sldId id="283" r:id="rId11"/>
    <p:sldId id="284" r:id="rId12"/>
    <p:sldId id="293" r:id="rId13"/>
    <p:sldId id="294" r:id="rId14"/>
    <p:sldId id="295" r:id="rId15"/>
    <p:sldId id="297" r:id="rId16"/>
    <p:sldId id="299" r:id="rId17"/>
    <p:sldId id="300" r:id="rId18"/>
    <p:sldId id="301" r:id="rId19"/>
    <p:sldId id="302" r:id="rId20"/>
    <p:sldId id="316" r:id="rId21"/>
    <p:sldId id="305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21" autoAdjust="0"/>
    <p:restoredTop sz="94660"/>
  </p:normalViewPr>
  <p:slideViewPr>
    <p:cSldViewPr>
      <p:cViewPr varScale="1">
        <p:scale>
          <a:sx n="100" d="100"/>
          <a:sy n="100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8BE1A-1259-4221-8F0E-EBDF5D117558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EF022-2788-4387-BCDB-6DC6EDEF4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EF022-2788-4387-BCDB-6DC6EDEF4C9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EF022-2788-4387-BCDB-6DC6EDEF4C93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2072" y="0"/>
            <a:ext cx="9256072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</p:pic>
      <p:sp>
        <p:nvSpPr>
          <p:cNvPr id="3" name="Прямоугольник 2"/>
          <p:cNvSpPr/>
          <p:nvPr/>
        </p:nvSpPr>
        <p:spPr>
          <a:xfrm>
            <a:off x="179512" y="332656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1500" algn="ctr" eaLnBrk="0" hangingPunct="0"/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indent="571500" algn="ctr" eaLnBrk="0" hangingPunct="0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Архитектура:</a:t>
            </a:r>
          </a:p>
          <a:p>
            <a:pPr indent="571500" algn="ctr" eaLnBrk="0" hangingPunct="0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путеводитель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987824" y="1124744"/>
          <a:ext cx="5040560" cy="3528392"/>
        </p:xfrm>
        <a:graphic>
          <a:graphicData uri="http://schemas.openxmlformats.org/drawingml/2006/table">
            <a:tbl>
              <a:tblPr/>
              <a:tblGrid>
                <a:gridCol w="177500"/>
                <a:gridCol w="530132"/>
                <a:gridCol w="4332928"/>
              </a:tblGrid>
              <a:tr h="3528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85.1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Б82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Борисова  Е.А.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Русская архитектура в эпоху романтизма / Е.А. Борисова . - СПб., 1999. - 314 с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Дан</a:t>
                      </a:r>
                      <a:r>
                        <a:rPr lang="ru-RU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анализ генетических истоков романтизма в русском зодчестве, взаимодействие русской культуры с английским и немецким романтизмом, их особенности развития и его взаимодействия на архитектурные процессы.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  <a:endParaRPr lang="en-US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всего:3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- Чз </a:t>
                      </a:r>
                      <a:r>
                        <a:rPr lang="ru-RU" sz="1100" dirty="0">
                          <a:latin typeface="Arial"/>
                          <a:ea typeface="Times New Roman"/>
                          <a:cs typeface="Times New Roman"/>
                        </a:rPr>
                        <a:t>№2(3).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4338" name="Picture 2" descr="https://s1.livelib.ru/boocover/1000186585/200/736e/booco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764704"/>
            <a:ext cx="2160240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43807" y="1196752"/>
          <a:ext cx="5184576" cy="3456384"/>
        </p:xfrm>
        <a:graphic>
          <a:graphicData uri="http://schemas.openxmlformats.org/drawingml/2006/table">
            <a:tbl>
              <a:tblPr/>
              <a:tblGrid>
                <a:gridCol w="185466"/>
                <a:gridCol w="688629"/>
                <a:gridCol w="4310481"/>
              </a:tblGrid>
              <a:tr h="3456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85.11я7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Г 32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Arial CYR"/>
                          <a:ea typeface="Times New Roman"/>
                          <a:cs typeface="Times New Roman"/>
                        </a:rPr>
                        <a:t>Гельфонд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, А. Л.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Архитектурное проектирование общественных зданий : учебник / А. Л.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Гельфонд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. - М. : ИНФРА-М, 2018. - 368 с. :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цв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. ил. - (Высшее образование.  Магистратура)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: </a:t>
                      </a:r>
                      <a:endParaRPr lang="en-US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Учебник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посвящен основным принципам формирования архитектуры общественных зданий различного типа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. Большое внимание уделено  всем актуальным  в настоящее время типам зданий: музейно-выставочным,</a:t>
                      </a:r>
                      <a:r>
                        <a:rPr lang="ru-RU" sz="1100" baseline="0" dirty="0" smtClean="0">
                          <a:latin typeface="Arial CYR"/>
                          <a:ea typeface="Times New Roman"/>
                          <a:cs typeface="Times New Roman"/>
                        </a:rPr>
                        <a:t> спортивным, торговли и общественного питания, зрелищным сооружениям, офисам, деловым центрам, а так же многофункциональным центрам.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  <a:endParaRPr lang="en-US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всего:5 - Чз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№2(2), 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аб.(3)</a:t>
                      </a:r>
                      <a:endParaRPr lang="ru-RU" sz="11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314" name="Picture 2" descr="http://static.ozone.ru/multimedia/books_covers/10146289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2232248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75856" y="1052736"/>
          <a:ext cx="188320" cy="4032448"/>
        </p:xfrm>
        <a:graphic>
          <a:graphicData uri="http://schemas.openxmlformats.org/drawingml/2006/table">
            <a:tbl>
              <a:tblPr/>
              <a:tblGrid>
                <a:gridCol w="188320"/>
              </a:tblGrid>
              <a:tr h="4032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42" name="Picture 2" descr="https://handmade.minemegashop.ru/pictures/books_covers/10108150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2520280" cy="468052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491880" y="1052736"/>
          <a:ext cx="3929047" cy="3960440"/>
        </p:xfrm>
        <a:graphic>
          <a:graphicData uri="http://schemas.openxmlformats.org/drawingml/2006/table">
            <a:tbl>
              <a:tblPr/>
              <a:tblGrid>
                <a:gridCol w="499177"/>
                <a:gridCol w="3429870"/>
              </a:tblGrid>
              <a:tr h="3960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85.11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Г 90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Arial CYR"/>
                          <a:ea typeface="Times New Roman"/>
                          <a:cs typeface="Times New Roman"/>
                        </a:rPr>
                        <a:t>Грубе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en-US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- Р.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Путеводитель по архитектурным формам : справочник; пер. с нем. / Г.- Р.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Грубе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, А.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Кучмар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. - М. : Архитектура - С, 2014. - 216 с. : ил.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: </a:t>
                      </a:r>
                      <a:endParaRPr lang="en-US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Кратко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рассмотрены основные этапы исторического развития архитектуры, общие для европейских стран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. Подобранные в хронологическом порядке</a:t>
                      </a:r>
                      <a:r>
                        <a:rPr lang="ru-RU" sz="1100" baseline="0" dirty="0" smtClean="0">
                          <a:latin typeface="Arial CYR"/>
                          <a:ea typeface="Times New Roman"/>
                          <a:cs typeface="Times New Roman"/>
                        </a:rPr>
                        <a:t> изображения отдельных частей, фрагментов и деталей зданий дают возможность сопоставить образцы стилевого развития архитектуры.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  <a:endParaRPr lang="en-US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всего:10 - Чз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№2(10)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sp>
        <p:nvSpPr>
          <p:cNvPr id="32770" name="AutoShape 2" descr="https://mmedia.ozone.ru/multimedia/10146726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59833" y="1052736"/>
          <a:ext cx="4968551" cy="3744416"/>
        </p:xfrm>
        <a:graphic>
          <a:graphicData uri="http://schemas.openxmlformats.org/drawingml/2006/table">
            <a:tbl>
              <a:tblPr/>
              <a:tblGrid>
                <a:gridCol w="174964"/>
                <a:gridCol w="562526"/>
                <a:gridCol w="4231061"/>
              </a:tblGrid>
              <a:tr h="3744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85.118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Л 52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Arial CYR"/>
                          <a:ea typeface="Times New Roman"/>
                          <a:cs typeface="Times New Roman"/>
                        </a:rPr>
                        <a:t>Летин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, А. С.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Информационные технологии в ландшафтной архитектуре : учебник / А. С.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Летин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, О. С.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Летина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. - М. : Академия, 2014. - 320 с. - (Бакалавриат)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: </a:t>
                      </a:r>
                      <a:endParaRPr lang="en-US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Изложено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применение компьютерных графических программ применительно к ландшафтному проектированию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. Рассмотрены наиболее популярные программы среди ландшафтных архитекторов.,</a:t>
                      </a:r>
                      <a:r>
                        <a:rPr lang="ru-RU" sz="1100" baseline="0" dirty="0" smtClean="0">
                          <a:latin typeface="Arial CYR"/>
                          <a:ea typeface="Times New Roman"/>
                          <a:cs typeface="Times New Roman"/>
                        </a:rPr>
                        <a:t> приведены основные приемы в описываемых программах.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Экземпляры: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всего:3 - Чз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№2(1), 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аб.(2)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218" name="Picture 2" descr="https://main-cdn.goods.ru/hlr-system/148783171/100024715109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1"/>
            <a:ext cx="2376264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131839" y="1124744"/>
          <a:ext cx="5051668" cy="3672408"/>
        </p:xfrm>
        <a:graphic>
          <a:graphicData uri="http://schemas.openxmlformats.org/drawingml/2006/table">
            <a:tbl>
              <a:tblPr/>
              <a:tblGrid>
                <a:gridCol w="203089"/>
                <a:gridCol w="816556"/>
                <a:gridCol w="4032023"/>
              </a:tblGrid>
              <a:tr h="3672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85.113(2)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Л64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Лисовский  В.Г.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"Национальный стиль" в архитектуре России / В.Г. Лисовский . - М. : Совпадение, 2000. - 416 с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.</a:t>
                      </a:r>
                      <a:endParaRPr lang="en-US" sz="1100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В монографии</a:t>
                      </a:r>
                      <a:r>
                        <a:rPr lang="ru-RU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впервые излагается история «национально- романтического» направления в русской архитектуре, сторонники которого стремились создать современный «национальный стиль», способный продолжить традиции зодчества Древней Руси и унаследовать свойственное ему национальное своеобразие.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  <a:endParaRPr lang="en-US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всего:3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- ЧЗ </a:t>
                      </a:r>
                      <a:r>
                        <a:rPr lang="ru-RU" sz="1100" dirty="0">
                          <a:latin typeface="Arial"/>
                          <a:ea typeface="Times New Roman"/>
                          <a:cs typeface="Times New Roman"/>
                        </a:rPr>
                        <a:t>№2(1),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аб.(2).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194" name="Picture 2" descr="http://catalog.ekimovka.ru/SoftUnicode/Images/Photos/Notices/285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2304256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915817" y="1052736"/>
          <a:ext cx="5040559" cy="3744416"/>
        </p:xfrm>
        <a:graphic>
          <a:graphicData uri="http://schemas.openxmlformats.org/drawingml/2006/table">
            <a:tbl>
              <a:tblPr/>
              <a:tblGrid>
                <a:gridCol w="182076"/>
                <a:gridCol w="182076"/>
                <a:gridCol w="537254"/>
                <a:gridCol w="4139153"/>
              </a:tblGrid>
              <a:tr h="3744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38.7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М 12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Arial CYR"/>
                          <a:ea typeface="Times New Roman"/>
                          <a:cs typeface="Times New Roman"/>
                        </a:rPr>
                        <a:t>Магай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, А. А.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Архитектурное проектирование высотных зданий и комплексов : учебное пособие / А. А.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Магай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. - М. : Издательство АС В, 2015. - 248 с.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Аннотация:</a:t>
                      </a:r>
                      <a:endParaRPr lang="en-US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В учебном пособии приведены основные термины и определения высотных зданий, их объемно-пространственных элементов и типологических структур, даны основные характеристики и классификация разных типов высотных зданий.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  <a:endParaRPr lang="en-US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всего:15 - аб.(13), Чз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№2(2)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170" name="Picture 2" descr="https://wcbook.ru/data/book/43/436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2232248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339752" y="908720"/>
          <a:ext cx="5566606" cy="3528392"/>
        </p:xfrm>
        <a:graphic>
          <a:graphicData uri="http://schemas.openxmlformats.org/drawingml/2006/table">
            <a:tbl>
              <a:tblPr/>
              <a:tblGrid>
                <a:gridCol w="162560"/>
                <a:gridCol w="162560"/>
                <a:gridCol w="162560"/>
                <a:gridCol w="162560"/>
                <a:gridCol w="162560"/>
                <a:gridCol w="470268"/>
                <a:gridCol w="4283538"/>
              </a:tblGrid>
              <a:tr h="3528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85.1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М69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latin typeface="Arial CYR"/>
                          <a:ea typeface="Times New Roman"/>
                          <a:cs typeface="Times New Roman"/>
                        </a:rPr>
                        <a:t>Михаловский</a:t>
                      </a: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И. Б.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Теория классических архитектурных форм : учебное пособие / И. Б.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Михаловский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. - Репринтное издание. - М. : Архитектура - С, 2014. - 288 с. : ил.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: </a:t>
                      </a: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Со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времени издания этой книги в 1937 г. она стала классическим пособием по истории архитектурных 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форм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. Это азбука архитектуры и самая элементарная грамматика форм, изображений, композиций, деталей. Имеются таблицы, перечень иллюстраций в тексте. </a:t>
                      </a: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всего:10 - Чз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№2(2), 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аб.(8)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Picture 4" descr="https://www.ukazka.ru/img/g/uk588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2232248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75656" y="980728"/>
          <a:ext cx="1440160" cy="3816424"/>
        </p:xfrm>
        <a:graphic>
          <a:graphicData uri="http://schemas.openxmlformats.org/drawingml/2006/table">
            <a:tbl>
              <a:tblPr/>
              <a:tblGrid>
                <a:gridCol w="193700"/>
                <a:gridCol w="193700"/>
                <a:gridCol w="193700"/>
                <a:gridCol w="193700"/>
                <a:gridCol w="193700"/>
                <a:gridCol w="232727"/>
                <a:gridCol w="238933"/>
              </a:tblGrid>
              <a:tr h="3816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098" name="Picture 2" descr="https://handmade.minemegashop.ru/pictures/10154236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2304256" cy="432048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419872" y="980728"/>
          <a:ext cx="3600400" cy="3499832"/>
        </p:xfrm>
        <a:graphic>
          <a:graphicData uri="http://schemas.openxmlformats.org/drawingml/2006/table">
            <a:tbl>
              <a:tblPr/>
              <a:tblGrid>
                <a:gridCol w="457423"/>
                <a:gridCol w="3142977"/>
              </a:tblGrid>
              <a:tr h="3499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38.1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М 99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Мягков, М. С.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Архитектурная климатография : учебное пособие / М. С. Мягков, Л. И. Алексеева. - М. : ИНФРА-М, 2018. - 363 с. - (Высшее образование: Бакалавриат)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: </a:t>
                      </a: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Учебное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пособие определяет цель, задачи, методику и порядок выполнения анализа климатических условий для архитектурного проектирования.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всего:5 - Чз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№2(2), 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аб.(3)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19674" y="476672"/>
          <a:ext cx="1152126" cy="5112568"/>
        </p:xfrm>
        <a:graphic>
          <a:graphicData uri="http://schemas.openxmlformats.org/drawingml/2006/table">
            <a:tbl>
              <a:tblPr/>
              <a:tblGrid>
                <a:gridCol w="162560"/>
                <a:gridCol w="162560"/>
                <a:gridCol w="162560"/>
                <a:gridCol w="162560"/>
                <a:gridCol w="162560"/>
                <a:gridCol w="162560"/>
                <a:gridCol w="176766"/>
              </a:tblGrid>
              <a:tr h="5112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https://bidspirit-images.global.ssl.fastly.net/litfund/cloned-images/154910/001/a_ignore_q_80_w_1000_c_limit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2304256" cy="432048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75855" y="1052736"/>
          <a:ext cx="3960441" cy="3744416"/>
        </p:xfrm>
        <a:graphic>
          <a:graphicData uri="http://schemas.openxmlformats.org/drawingml/2006/table">
            <a:tbl>
              <a:tblPr/>
              <a:tblGrid>
                <a:gridCol w="503165"/>
                <a:gridCol w="3457276"/>
              </a:tblGrid>
              <a:tr h="3744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85.11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Н34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Arial CYR"/>
                          <a:ea typeface="Times New Roman"/>
                          <a:cs typeface="Times New Roman"/>
                        </a:rPr>
                        <a:t>Нащекина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 М.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Сто архитекторов московского модерна. Творческие портреты / Мария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Нащекина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. - М. : Жираф, 2000. - 304 с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  Вклад архитекторов в развитие московского варианта стиля, указаны монографические книги и статьи, а так же современные исследования, которые по новому оценивают или интерпретируют творчество избранных архитекторов. Кроме того ,</a:t>
                      </a:r>
                      <a:r>
                        <a:rPr lang="ru-RU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в хронологические списки работ включены проекты и постройки в Петербурге, крупных губернских городах России и в провинции.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 Экземпляры: </a:t>
                      </a: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всего:1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- ЧЗ </a:t>
                      </a:r>
                      <a:r>
                        <a:rPr lang="ru-RU" sz="1100" dirty="0">
                          <a:latin typeface="Arial"/>
                          <a:ea typeface="Times New Roman"/>
                          <a:cs typeface="Times New Roman"/>
                        </a:rPr>
                        <a:t>№2(1).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15049" y="476672"/>
          <a:ext cx="1300480" cy="5112568"/>
        </p:xfrm>
        <a:graphic>
          <a:graphicData uri="http://schemas.openxmlformats.org/drawingml/2006/table">
            <a:tbl>
              <a:tblPr/>
              <a:tblGrid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</a:tblGrid>
              <a:tr h="5112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https://bookree.org/loader/img.php?dir=94e134e1eacd659340d81f21ef9306b6&amp;file=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2088232" cy="4104456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987823" y="1052736"/>
          <a:ext cx="4248473" cy="3528392"/>
        </p:xfrm>
        <a:graphic>
          <a:graphicData uri="http://schemas.openxmlformats.org/drawingml/2006/table">
            <a:tbl>
              <a:tblPr/>
              <a:tblGrid>
                <a:gridCol w="539759"/>
                <a:gridCol w="3708714"/>
              </a:tblGrid>
              <a:tr h="3528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85.11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О-29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Объемно-пространственная композиция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: учебник / под ред. проф. А. В. Степанова. - 3-е изд., стереотипное. - М. : Архитектура - С, 2014. - 256 с. : ил.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: </a:t>
                      </a: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Изложены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общие понятия об основных категориях композиции объемно-пространственных форм в 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архитектуре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. Освещены вопросы масштабности как композиционной категории,</a:t>
                      </a:r>
                      <a:r>
                        <a:rPr lang="ru-RU" sz="1100" baseline="0" dirty="0" smtClean="0">
                          <a:latin typeface="Arial CYR"/>
                          <a:ea typeface="Times New Roman"/>
                          <a:cs typeface="Times New Roman"/>
                        </a:rPr>
                        <a:t> понятия ритма, симметрии и </a:t>
                      </a:r>
                      <a:r>
                        <a:rPr lang="ru-RU" sz="1100" baseline="0" dirty="0" err="1" smtClean="0">
                          <a:latin typeface="Arial CYR"/>
                          <a:ea typeface="Times New Roman"/>
                          <a:cs typeface="Times New Roman"/>
                        </a:rPr>
                        <a:t>ассиметрии</a:t>
                      </a:r>
                      <a:r>
                        <a:rPr lang="ru-RU" sz="1100" baseline="0" dirty="0" smtClean="0">
                          <a:latin typeface="Arial CYR"/>
                          <a:ea typeface="Times New Roman"/>
                          <a:cs typeface="Times New Roman"/>
                        </a:rPr>
                        <a:t>, контраста и нюанса в архитектуре. </a:t>
                      </a: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всего:15 - Чз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№2(15)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836712"/>
            <a:ext cx="896448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1500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Уважаемые читатели!</a:t>
            </a:r>
          </a:p>
          <a:p>
            <a:pPr indent="571500" algn="ctr"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Библиотека ХТИ - филиала СФУ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вашему вниманию представляет обзор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indent="571500" algn="ctr"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«Архитектура: путеводитель»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571500" algn="ctr"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Литература, представленная в данном обзоре, поможет раскрыть  представление об архитектуре, ее сущности, методах проектирования, конструирования, принципах и средствах композиции, ее истории.  В книгах рассмотрены такие направления как архитектурная климатография, физика, теоретическая механика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 материаловедение.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571500" algn="ctr"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обзор включено 26 библиографических описаний документов.</a:t>
            </a:r>
          </a:p>
          <a:p>
            <a:pPr indent="571500" algn="ctr"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Хронологический охват обзора с 2000г. по 2018г.</a:t>
            </a:r>
          </a:p>
          <a:p>
            <a:pPr indent="571500" algn="ctr"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Библиографическое описание составлено в соответствии с Межгосударственным стандартом ГОСТ 7.1-2003.  «Библиографическая запись. Библиографическое описание. Общие требования и правила составления».</a:t>
            </a:r>
          </a:p>
          <a:p>
            <a:pPr indent="571500" algn="ctr"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Обзор аннотирован, материал располагается в алфавите авторов и заглавий и адресован преподавателям, аспирантам, студентам в помощь учебной, научной деятельности.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15049" y="476672"/>
          <a:ext cx="1300480" cy="5112568"/>
        </p:xfrm>
        <a:graphic>
          <a:graphicData uri="http://schemas.openxmlformats.org/drawingml/2006/table">
            <a:tbl>
              <a:tblPr/>
              <a:tblGrid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</a:tblGrid>
              <a:tr h="5112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987823" y="1052736"/>
          <a:ext cx="4248473" cy="3528392"/>
        </p:xfrm>
        <a:graphic>
          <a:graphicData uri="http://schemas.openxmlformats.org/drawingml/2006/table">
            <a:tbl>
              <a:tblPr/>
              <a:tblGrid>
                <a:gridCol w="539759"/>
                <a:gridCol w="3708714"/>
              </a:tblGrid>
              <a:tr h="3528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85.11</a:t>
                      </a:r>
                      <a:endParaRPr lang="ru-RU" sz="11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О-65</a:t>
                      </a:r>
                      <a:endParaRPr lang="ru-RU" sz="11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latin typeface="Arial CYR"/>
                          <a:ea typeface="Times New Roman"/>
                          <a:cs typeface="Times New Roman"/>
                        </a:rPr>
                        <a:t>Орельская</a:t>
                      </a: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 О, В.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Современная зарубежная архитектура : учеб. пособие.; допущено МО РФ / О. В. </a:t>
                      </a:r>
                      <a:r>
                        <a:rPr lang="ru-RU" sz="1100" dirty="0" err="1" smtClean="0">
                          <a:latin typeface="Arial CYR"/>
                          <a:ea typeface="Times New Roman"/>
                          <a:cs typeface="Times New Roman"/>
                        </a:rPr>
                        <a:t>Орельская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 . - М. : Академия, 2006. - 272 с.</a:t>
                      </a:r>
                      <a:endParaRPr lang="ru-RU" sz="11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Дан краткий обзор развития современной зарубежной архитектуры XX в. Рассматриваются основные направления мировой архитектуры. Анализируется творчество выдающихся зарубежных архитекторов, лидеров того или иного направления на примере их произведений. В приложении приводятся краткие биографические справки о жизни и деятельности  ряда известных мастеров мировой архитектуры.</a:t>
                      </a:r>
                      <a:endParaRPr lang="ru-RU" sz="11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всего:11 - аб.(10), Чз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№2(1)</a:t>
                      </a:r>
                      <a:endParaRPr lang="ru-RU" sz="11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Picture 4" descr="Book cover Современная зарубежная архитекту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548681"/>
            <a:ext cx="2304256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347864" y="1124744"/>
          <a:ext cx="4145071" cy="3384376"/>
        </p:xfrm>
        <a:graphic>
          <a:graphicData uri="http://schemas.openxmlformats.org/drawingml/2006/table">
            <a:tbl>
              <a:tblPr/>
              <a:tblGrid>
                <a:gridCol w="526622"/>
                <a:gridCol w="3618449"/>
              </a:tblGrid>
              <a:tr h="3384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2072" y="0"/>
            <a:ext cx="9256072" cy="6858000"/>
          </a:xfrm>
          <a:prstGeom prst="rect">
            <a:avLst/>
          </a:prstGeom>
          <a:noFill/>
        </p:spPr>
      </p:pic>
      <p:pic>
        <p:nvPicPr>
          <p:cNvPr id="5" name="Picture 2" descr="https://img-gorod.ru/upload/iblock/d8e/d8e89aad374fcd432b9daf3186258b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2232248" cy="432048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131840" y="1052736"/>
          <a:ext cx="5112568" cy="3584624"/>
        </p:xfrm>
        <a:graphic>
          <a:graphicData uri="http://schemas.openxmlformats.org/drawingml/2006/table">
            <a:tbl>
              <a:tblPr/>
              <a:tblGrid>
                <a:gridCol w="649540"/>
                <a:gridCol w="4463028"/>
              </a:tblGrid>
              <a:tr h="3584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38.7я</a:t>
                      </a: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О-75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Основы архитектуры и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 строительных конструкций : учебник для вузов.; допущено УМО высшего образования / ред. А. К. Соловьев. - М. : Юрайт, 2014. - 458 с. - (Серия: Бакалавр. Базовый курс)</a:t>
                      </a: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Этот курс включает в себя общие понятия о зданиях и сооружениях, их структуре, нагрузках и воздействиях. Курс также дает общие понятия о функциональных, физико-технических и архитектурно-композиционных основах проектирования, принципах конструирования зданий, их типологии и об основах проектирования планировки и застройки населенных мест. </a:t>
                      </a: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всего:30 - Чз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№2(2), 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аб.(28)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987824" y="1268760"/>
          <a:ext cx="4145071" cy="3240360"/>
        </p:xfrm>
        <a:graphic>
          <a:graphicData uri="http://schemas.openxmlformats.org/drawingml/2006/table">
            <a:tbl>
              <a:tblPr/>
              <a:tblGrid>
                <a:gridCol w="526622"/>
                <a:gridCol w="3618449"/>
              </a:tblGrid>
              <a:tr h="3240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2072" y="0"/>
            <a:ext cx="9256072" cy="6858000"/>
          </a:xfrm>
          <a:prstGeom prst="rect">
            <a:avLst/>
          </a:prstGeom>
          <a:noFill/>
        </p:spPr>
      </p:pic>
      <p:pic>
        <p:nvPicPr>
          <p:cNvPr id="5" name="Picture 2" descr="https://accessories.mypartnershop.ru/img/1013329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2088232" cy="4032448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131840" y="1397000"/>
          <a:ext cx="4608512" cy="3412202"/>
        </p:xfrm>
        <a:graphic>
          <a:graphicData uri="http://schemas.openxmlformats.org/drawingml/2006/table">
            <a:tbl>
              <a:tblPr/>
              <a:tblGrid>
                <a:gridCol w="585502"/>
                <a:gridCol w="4023010"/>
              </a:tblGrid>
              <a:tr h="3412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85.11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П 64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Потаев, Г. А.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Ландшафтная архитектура и дизайн : учебное пособие / Г. А. Потаев. - М. : ИНФРА-М; ФОРУМ, 2015. - 400 с. :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цв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. ил. - (Высшее образование: Бакалавриат)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: </a:t>
                      </a: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учебном пособии приведены методические положения и даны практические рекомендации по формированию и развитию озелененных территорий городов, пригородных зон, систем городского и сельского расселения.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всего:5 - Чз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№2(2), 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аб.(3)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059832" y="980728"/>
          <a:ext cx="4361095" cy="3412202"/>
        </p:xfrm>
        <a:graphic>
          <a:graphicData uri="http://schemas.openxmlformats.org/drawingml/2006/table">
            <a:tbl>
              <a:tblPr/>
              <a:tblGrid>
                <a:gridCol w="554068"/>
                <a:gridCol w="3807027"/>
              </a:tblGrid>
              <a:tr h="3412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pic>
        <p:nvPicPr>
          <p:cNvPr id="5" name="Picture 2" descr="https://wcbook.ru/data/book/43/439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2160239" cy="396044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75856" y="1052736"/>
          <a:ext cx="4464496" cy="3812852"/>
        </p:xfrm>
        <a:graphic>
          <a:graphicData uri="http://schemas.openxmlformats.org/drawingml/2006/table">
            <a:tbl>
              <a:tblPr/>
              <a:tblGrid>
                <a:gridCol w="567204"/>
                <a:gridCol w="3897292"/>
              </a:tblGrid>
              <a:tr h="3812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85.118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С 42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Arial CYR"/>
                          <a:ea typeface="Times New Roman"/>
                          <a:cs typeface="Times New Roman"/>
                        </a:rPr>
                        <a:t>Скакова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, А. Г.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Архитектурно- графическое оформление ландшафтного проекта : учебное пособие / А. Г.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Скакова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. - М. : Академия, 2014. - 192 с. :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цв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. ил. - (Бакалавриат)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Содержит сведения по ландшафтному 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проектированию</a:t>
                      </a:r>
                      <a:r>
                        <a:rPr lang="ru-RU" sz="1100" baseline="0" dirty="0" smtClean="0">
                          <a:latin typeface="Arial CYR"/>
                          <a:ea typeface="Times New Roman"/>
                          <a:cs typeface="Times New Roman"/>
                        </a:rPr>
                        <a:t> и способам профессионального изображения  проектного замысла. Приведены основы ландшафтной композиции, компоненты и правила ее создания, основные приемы построения пространства и планировки.</a:t>
                      </a: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всего:8 - Чз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№2(8)</a:t>
                      </a:r>
                      <a:endParaRPr lang="ru-RU" sz="11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03848" y="836712"/>
          <a:ext cx="4217079" cy="3468588"/>
        </p:xfrm>
        <a:graphic>
          <a:graphicData uri="http://schemas.openxmlformats.org/drawingml/2006/table">
            <a:tbl>
              <a:tblPr/>
              <a:tblGrid>
                <a:gridCol w="535770"/>
                <a:gridCol w="3681309"/>
              </a:tblGrid>
              <a:tr h="3468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2072" y="0"/>
            <a:ext cx="9256072" cy="6858000"/>
          </a:xfrm>
          <a:prstGeom prst="rect">
            <a:avLst/>
          </a:prstGeom>
          <a:noFill/>
        </p:spPr>
      </p:pic>
      <p:pic>
        <p:nvPicPr>
          <p:cNvPr id="5" name="Picture 2" descr="https://img.chaconne.ru/img/23422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1"/>
            <a:ext cx="2232248" cy="4104456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059832" y="1052736"/>
          <a:ext cx="3888432" cy="3656632"/>
        </p:xfrm>
        <a:graphic>
          <a:graphicData uri="http://schemas.openxmlformats.org/drawingml/2006/table">
            <a:tbl>
              <a:tblPr/>
              <a:tblGrid>
                <a:gridCol w="494017"/>
                <a:gridCol w="3394415"/>
              </a:tblGrid>
              <a:tr h="3656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38.9я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Т 33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Arial CYR"/>
                          <a:ea typeface="Times New Roman"/>
                          <a:cs typeface="Times New Roman"/>
                        </a:rPr>
                        <a:t>Теодоронский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, В. С.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Строительство и эксплуатация объектов ландшафтной архитектуры : учебник.; допущено МО РФ / В. С.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Теодоронский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, Е. Д. Сабо, В. А. Фролова. - М. : Академия, 2006. - 352 с.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: </a:t>
                      </a: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Рассмотрены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вопросы создания объектов ландшафтной архитектуры, благоустройства территорий объектов, связанные с организацией строительства инженерных сооружений, устройством дорожной сети, регулированием водного режима на территориях объектов, номенклатурой, конструкциями и материалами строительства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 Экземпляры: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всего:11 - аб.(10), Чз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№2(1)</a:t>
                      </a:r>
                      <a:endParaRPr lang="ru-RU" sz="11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03848" y="1124744"/>
          <a:ext cx="4217079" cy="3312368"/>
        </p:xfrm>
        <a:graphic>
          <a:graphicData uri="http://schemas.openxmlformats.org/drawingml/2006/table">
            <a:tbl>
              <a:tblPr/>
              <a:tblGrid>
                <a:gridCol w="535771"/>
                <a:gridCol w="3681308"/>
              </a:tblGrid>
              <a:tr h="33123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2072" y="0"/>
            <a:ext cx="9256072" cy="6858000"/>
          </a:xfrm>
          <a:prstGeom prst="rect">
            <a:avLst/>
          </a:prstGeom>
          <a:noFill/>
        </p:spPr>
      </p:pic>
      <p:pic>
        <p:nvPicPr>
          <p:cNvPr id="5" name="Picture 2" descr="https://my-bookshop.ru/image/1009560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2088232" cy="403244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43808" y="1397000"/>
          <a:ext cx="4752528" cy="3456384"/>
        </p:xfrm>
        <a:graphic>
          <a:graphicData uri="http://schemas.openxmlformats.org/drawingml/2006/table">
            <a:tbl>
              <a:tblPr/>
              <a:tblGrid>
                <a:gridCol w="603799"/>
                <a:gridCol w="4148729"/>
              </a:tblGrid>
              <a:tr h="3456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85.11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У 69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Arial CYR"/>
                          <a:ea typeface="Times New Roman"/>
                          <a:cs typeface="Times New Roman"/>
                        </a:rPr>
                        <a:t>Урбанистика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 и архитектура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городской среды : учебник / под ред. Л. И. Соколова. - М. : Академия, 2014. - 272 с. - (Бакалавриат)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: </a:t>
                      </a: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Представлены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основы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урбанистики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и принципы формирования архитектурно-пространственной среды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. Освещены вопросы  экологических аспектов урбанизации, формирование комфортной городской среды. Рассмотрены основы правового регулирования градостроительной деятельности и технического нормирования.</a:t>
                      </a:r>
                      <a:r>
                        <a:rPr lang="ru-RU" sz="1100" baseline="0" dirty="0" smtClean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всего:20 - аб.(18), Чз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№2(2)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059832" y="980728"/>
          <a:ext cx="4361095" cy="3456384"/>
        </p:xfrm>
        <a:graphic>
          <a:graphicData uri="http://schemas.openxmlformats.org/drawingml/2006/table">
            <a:tbl>
              <a:tblPr/>
              <a:tblGrid>
                <a:gridCol w="554068"/>
                <a:gridCol w="3807027"/>
              </a:tblGrid>
              <a:tr h="34563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2072" y="0"/>
            <a:ext cx="9256072" cy="6858000"/>
          </a:xfrm>
          <a:prstGeom prst="rect">
            <a:avLst/>
          </a:prstGeom>
          <a:noFill/>
        </p:spPr>
      </p:pic>
      <p:pic>
        <p:nvPicPr>
          <p:cNvPr id="5" name="Picture 2" descr="https://www.ukazka.ru/img/g/uk332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476672"/>
            <a:ext cx="2016223" cy="396044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43808" y="1397000"/>
          <a:ext cx="4896544" cy="3236942"/>
        </p:xfrm>
        <a:graphic>
          <a:graphicData uri="http://schemas.openxmlformats.org/drawingml/2006/table">
            <a:tbl>
              <a:tblPr/>
              <a:tblGrid>
                <a:gridCol w="622096"/>
                <a:gridCol w="4274448"/>
              </a:tblGrid>
              <a:tr h="3236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Ф 71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Arial CYR"/>
                          <a:ea typeface="Times New Roman"/>
                          <a:cs typeface="Times New Roman"/>
                        </a:rPr>
                        <a:t>Флетчер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Б.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История архитектуры : пер. с англ. / Б.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Флетчер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. - М. : Архитектура - С, 2012. - 768 с. : ил.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: </a:t>
                      </a: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Книга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впервые издана в Англии в 1897 г., а уже в 1911 и 1913 гг. переведена на русский язык и дважды издана в Российской империи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. Союз Архитекторов признал этот труд «Книгой столетия». Книга охватывает развитие традиций зодчества всех народов Земли на протяжении их существования,</a:t>
                      </a:r>
                      <a:r>
                        <a:rPr lang="ru-RU" sz="1100" baseline="0" dirty="0" smtClean="0">
                          <a:latin typeface="Arial CYR"/>
                          <a:ea typeface="Times New Roman"/>
                          <a:cs typeface="Times New Roman"/>
                        </a:rPr>
                        <a:t> причем национальные школы зодчества  в рамках той или иной эпохи сравниваются между собой.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всего:15 - аб.(13), Чз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№2(2)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915816" y="980728"/>
          <a:ext cx="4505111" cy="3236942"/>
        </p:xfrm>
        <a:graphic>
          <a:graphicData uri="http://schemas.openxmlformats.org/drawingml/2006/table">
            <a:tbl>
              <a:tblPr/>
              <a:tblGrid>
                <a:gridCol w="572365"/>
                <a:gridCol w="3932746"/>
              </a:tblGrid>
              <a:tr h="32369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2072" y="0"/>
            <a:ext cx="9256072" cy="6858000"/>
          </a:xfrm>
          <a:prstGeom prst="rect">
            <a:avLst/>
          </a:prstGeom>
          <a:noFill/>
        </p:spPr>
      </p:pic>
      <p:pic>
        <p:nvPicPr>
          <p:cNvPr id="5" name="Picture 2" descr="https://cdn1.ozone.ru/multimedia/10172461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476672"/>
            <a:ext cx="2088231" cy="4032448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627784" y="1397000"/>
          <a:ext cx="4392488" cy="3312368"/>
        </p:xfrm>
        <a:graphic>
          <a:graphicData uri="http://schemas.openxmlformats.org/drawingml/2006/table">
            <a:tbl>
              <a:tblPr/>
              <a:tblGrid>
                <a:gridCol w="558057"/>
                <a:gridCol w="3834431"/>
              </a:tblGrid>
              <a:tr h="3312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85.11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Ф87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Френч Хилари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История архитектуры / Хилари Френч. - М. : АСТ, 2003. - 144 с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 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Работы архитекторов и описание построек даны  в хронологическом порядке. Основное внимание уделено  творчеству выдающихся архитекторов, включая их теоретические труды..</a:t>
                      </a:r>
                      <a:r>
                        <a:rPr lang="ru-RU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Даны иллюстрации стилей и направлений , приведены изображения самых известных построек.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всего:1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- ЧЗ </a:t>
                      </a:r>
                      <a:r>
                        <a:rPr lang="ru-RU" sz="1100" dirty="0">
                          <a:latin typeface="Arial"/>
                          <a:ea typeface="Times New Roman"/>
                          <a:cs typeface="Times New Roman"/>
                        </a:rPr>
                        <a:t>№2(1).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987824" y="980728"/>
          <a:ext cx="4433103" cy="3312368"/>
        </p:xfrm>
        <a:graphic>
          <a:graphicData uri="http://schemas.openxmlformats.org/drawingml/2006/table">
            <a:tbl>
              <a:tblPr/>
              <a:tblGrid>
                <a:gridCol w="563217"/>
                <a:gridCol w="3869886"/>
              </a:tblGrid>
              <a:tr h="33123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2072" y="0"/>
            <a:ext cx="9256072" cy="6858000"/>
          </a:xfrm>
          <a:prstGeom prst="rect">
            <a:avLst/>
          </a:prstGeom>
          <a:noFill/>
        </p:spPr>
      </p:pic>
      <p:pic>
        <p:nvPicPr>
          <p:cNvPr id="5" name="Picture 2" descr="https://cv0.litres.ru/pub/c/pdf-kniga/cover_max1500/17182501-s-i-chikota-arhitektura-17182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2232248" cy="4176464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915816" y="836712"/>
          <a:ext cx="4032448" cy="3872656"/>
        </p:xfrm>
        <a:graphic>
          <a:graphicData uri="http://schemas.openxmlformats.org/drawingml/2006/table">
            <a:tbl>
              <a:tblPr/>
              <a:tblGrid>
                <a:gridCol w="512313"/>
                <a:gridCol w="3520135"/>
              </a:tblGrid>
              <a:tr h="3872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38.7я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Ч-60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Arial CYR"/>
                          <a:ea typeface="Times New Roman"/>
                          <a:cs typeface="Times New Roman"/>
                        </a:rPr>
                        <a:t>Чикота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 С.И.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Архитектура : учебник.; рекомендовано государственным образовательным учреждением "Московский государственный строительный университет" / С. И.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Чикота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. - М. : Ассоциация строительных вузов, 2010. - 152 с.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: </a:t>
                      </a: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Изложены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основополагающие принципы и методы архитектуры, раскрывающие ее сущность, функциональный метод проектирования, методику архитектурного конструирования, модульную систему координации размеров, принципы и средства архитектурной композиции, технологию архитектурно-строительного проектирования зданий.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всего:15 - аб.(13), Чз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№2(2)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419872" y="1412776"/>
          <a:ext cx="4001055" cy="3312368"/>
        </p:xfrm>
        <a:graphic>
          <a:graphicData uri="http://schemas.openxmlformats.org/drawingml/2006/table">
            <a:tbl>
              <a:tblPr/>
              <a:tblGrid>
                <a:gridCol w="508325"/>
                <a:gridCol w="3492730"/>
              </a:tblGrid>
              <a:tr h="33123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71500" algn="ctr"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Уважаемые читатели!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571500" algn="ctr"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вас заинтересовала представленная литература, вы сможете ознакомиться с ней, обратившись в  читальный зал № 2  в корпус  «Б» по адресу: ул. Комарова 15 (2 этаж)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699792" y="1196752"/>
          <a:ext cx="4833694" cy="3384376"/>
        </p:xfrm>
        <a:graphic>
          <a:graphicData uri="http://schemas.openxmlformats.org/drawingml/2006/table">
            <a:tbl>
              <a:tblPr/>
              <a:tblGrid>
                <a:gridCol w="162560"/>
                <a:gridCol w="526110"/>
                <a:gridCol w="4145024"/>
              </a:tblGrid>
              <a:tr h="3384376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38.2+8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А 64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Ананьин, М. Ю.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Архитектурно-строительное проектирование производственного здания : учебное пособие для вузов / М. Ю. Ананьин ; под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науч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. ред. И. Н. Мальцевой. - М. ; Екатеринбург : Издательство Юрайт; Изд-во Урал. ун-та, 2018. - 214 с. - (Университеты России)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Аннотация:</a:t>
                      </a:r>
                      <a:endParaRPr lang="en-US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В учебном пособии даются теоретические основы проектирования промышленных зданий: приведена их классификация; показаны особенности конструкций, фундаментов, покрытий, материала несущих и ограждающих конструкций и т. д.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  <a:endParaRPr lang="en-US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всего:12 - Чз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№2(2), 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аб.(10)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2530" name="Picture 2" descr="АРХИТЕКТУРНО-СТРОИТЕЛЬНОЕ ПРОЕКТИРОВАНИЕ ПРОИЗВОДСТВЕННОГО ЗДАНИЯ Ананьин М. Ю. ; под науч. ред. Мальцевой И Н Учебное пособ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2232248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572000" y="404664"/>
          <a:ext cx="4032448" cy="5904656"/>
        </p:xfrm>
        <a:graphic>
          <a:graphicData uri="http://schemas.openxmlformats.org/drawingml/2006/table">
            <a:tbl>
              <a:tblPr/>
              <a:tblGrid>
                <a:gridCol w="162560"/>
                <a:gridCol w="3869888"/>
              </a:tblGrid>
              <a:tr h="5904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1506" name="Picture 2" descr="https://skidka-msk.ru/images/prodacts/sourse/66147/66147543_osnovyi-arhitekturyi-i-stroitelnyih-konstruktsiy-terminyi-opredeleniya-uchebnoe-posobie-yuray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548680"/>
            <a:ext cx="2376263" cy="396044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491880" y="908720"/>
          <a:ext cx="3641015" cy="3414886"/>
        </p:xfrm>
        <a:graphic>
          <a:graphicData uri="http://schemas.openxmlformats.org/drawingml/2006/table">
            <a:tbl>
              <a:tblPr/>
              <a:tblGrid>
                <a:gridCol w="462583"/>
                <a:gridCol w="3178432"/>
              </a:tblGrid>
              <a:tr h="3414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38.1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А 64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Ананьин, М. Ю.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Основы архитектуры и строительных конструкций: термины и определения : учебное пособие для вузов / М. Ю. Ананьин ; под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науч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. ред. И. Н. Мальцевой. - М. : Издательство Юрайт, 2018. - 130 с. - (Университеты России)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: </a:t>
                      </a:r>
                      <a:endParaRPr lang="en-US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Учебное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пособие содержит термины, необходимые для приобретения профессиональных компетенций в области архитектуры, строительства, техники и технологии 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строительства</a:t>
                      </a:r>
                      <a:r>
                        <a:rPr lang="en-US" sz="1100" dirty="0" smtClean="0">
                          <a:latin typeface="Arial CYR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  <a:endParaRPr lang="en-US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всего:12 - Чз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№2(2), 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аб.(10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059833" y="1124744"/>
          <a:ext cx="5184574" cy="3816424"/>
        </p:xfrm>
        <a:graphic>
          <a:graphicData uri="http://schemas.openxmlformats.org/drawingml/2006/table">
            <a:tbl>
              <a:tblPr/>
              <a:tblGrid>
                <a:gridCol w="174758"/>
                <a:gridCol w="214087"/>
                <a:gridCol w="595887"/>
                <a:gridCol w="4199842"/>
              </a:tblGrid>
              <a:tr h="3816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38.113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А 87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Архитектурная физика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: учеб. для вузов: Спец. "Архитектура".; рекомендовано МО РФ / ред. : Н. В. Оболенский. - М. : Архитектура - С, 2005, то же 2007. - 448 с. : ил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: </a:t>
                      </a:r>
                      <a:endParaRPr lang="en-US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Рассматриваются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теоретические основы формирования комфортной светоцветовой, тепловой и акустической среды в городских зданиях. Излагаются методы нормирования, расчета и проектирования ограждающих конструкций, освещения, инсоляции, солнцезащиты, цветового решения, акустики, звукоизоляции зданий и борьбы с городскими и производственными шумами.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  <a:endParaRPr lang="en-US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всего:9 - аб.(8), Чз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№2(1)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484" name="Picture 4" descr="http://tehne.com/assets/i/upload/library/uchebni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764704"/>
            <a:ext cx="2448271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347864" y="1052736"/>
          <a:ext cx="5326038" cy="3888432"/>
        </p:xfrm>
        <a:graphic>
          <a:graphicData uri="http://schemas.openxmlformats.org/drawingml/2006/table">
            <a:tbl>
              <a:tblPr/>
              <a:tblGrid>
                <a:gridCol w="185080"/>
                <a:gridCol w="716741"/>
                <a:gridCol w="4424217"/>
              </a:tblGrid>
              <a:tr h="3888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85.11я7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А 87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Архитектурное материаловедение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: учебник / под ред. Ю. М. Тихонова, Ю. П.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Панибратова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. - 2-е изд., стер. - М. : Академия, 2014. - 288 с. :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цв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. ил. - (Бакалавриат)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: </a:t>
                      </a:r>
                      <a:endParaRPr lang="en-US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Изложены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основы технологий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. Рассмотрены виды, свойства в области применения различных строительных материалов и изделий, в том числе декоративно- отделочных. Уделено внимание свойствам , формирующим эстетическое восприятие архитектуры форм.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  <a:endParaRPr lang="en-US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всего:20 - аб.(18), Чз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№2(2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9460" name="Picture 4" descr="https://ruslania.com/pictures/books_photos/16/166120/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2520280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03848" y="1124744"/>
          <a:ext cx="5184576" cy="3312368"/>
        </p:xfrm>
        <a:graphic>
          <a:graphicData uri="http://schemas.openxmlformats.org/drawingml/2006/table">
            <a:tbl>
              <a:tblPr/>
              <a:tblGrid>
                <a:gridCol w="185466"/>
                <a:gridCol w="718231"/>
                <a:gridCol w="4280879"/>
              </a:tblGrid>
              <a:tr h="33123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85.11я73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А 87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Архитектурные конструкции и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теория конструирования: малоэтажные жилые здания : учебное пособие / Е. В. Сысоева [и др.]. - М. : ИНФРА-М, 2018. - 280 с. - (Высшее образование: Бакалавриат)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: </a:t>
                      </a:r>
                      <a:endParaRPr lang="en-US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Учебное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пособие знакомит будущих архитекторов и строителей с различными типами конструктивных систем зданий, отдельными конструктивными элементами, их характеристиками и назначением.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  <a:endParaRPr lang="en-US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всего:5 - Чз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№2(2), 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аб.(3)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8434" name="Picture 2" descr="https://ws.bambook.com/book1/images/fo_2250983_9785160114002_Arhitekturnyek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2304256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139952" y="476672"/>
          <a:ext cx="4464496" cy="5544616"/>
        </p:xfrm>
        <a:graphic>
          <a:graphicData uri="http://schemas.openxmlformats.org/drawingml/2006/table">
            <a:tbl>
              <a:tblPr/>
              <a:tblGrid>
                <a:gridCol w="162560"/>
                <a:gridCol w="4301936"/>
              </a:tblGrid>
              <a:tr h="5544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9256072" cy="6858000"/>
          </a:xfrm>
          <a:prstGeom prst="rect">
            <a:avLst/>
          </a:prstGeom>
          <a:noFill/>
        </p:spPr>
      </p:pic>
      <p:pic>
        <p:nvPicPr>
          <p:cNvPr id="17414" name="Picture 6" descr="Бабанов В.В. - Теоретическая механика для архитекторов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2304256" cy="4176464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03848" y="980728"/>
          <a:ext cx="4217079" cy="3528392"/>
        </p:xfrm>
        <a:graphic>
          <a:graphicData uri="http://schemas.openxmlformats.org/drawingml/2006/table">
            <a:tbl>
              <a:tblPr/>
              <a:tblGrid>
                <a:gridCol w="535771"/>
                <a:gridCol w="3681308"/>
              </a:tblGrid>
              <a:tr h="3528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38.11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Б 12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Бабанов, В. В.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 Теоретическая механика для архитекторов. В 2-х т. : учебник для студентов высш. учеб. заведений.; допущено Научно - методическим советом по механике МО РФ / В. В. Бабанов. - М. : Академия. - 2008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Т. 1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. - 256 с. - ("Высшее профессиональное образование")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: </a:t>
                      </a:r>
                      <a:endParaRPr lang="en-US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Кратко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изложены основы теоретической механики, сопротивления материалов и строительной механики. Рассмотрены вопросы образования и анализа расчетных схем сооружений, основные положения статики и сопротивления материалов.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  <a:endParaRPr lang="en-US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всего:10 - аб.(9), Чз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№2(1)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75856" y="980728"/>
          <a:ext cx="193471" cy="3672408"/>
        </p:xfrm>
        <a:graphic>
          <a:graphicData uri="http://schemas.openxmlformats.org/drawingml/2006/table">
            <a:tbl>
              <a:tblPr/>
              <a:tblGrid>
                <a:gridCol w="193471"/>
              </a:tblGrid>
              <a:tr h="36724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386" name="AutoShape 2" descr="https://antique.newbookshop.ru/pict/10056843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https://antique.newbookshop.ru/pict/10056843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2304256" cy="4248472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131840" y="1124744"/>
          <a:ext cx="4289087" cy="3312368"/>
        </p:xfrm>
        <a:graphic>
          <a:graphicData uri="http://schemas.openxmlformats.org/drawingml/2006/table">
            <a:tbl>
              <a:tblPr/>
              <a:tblGrid>
                <a:gridCol w="544919"/>
                <a:gridCol w="3744168"/>
              </a:tblGrid>
              <a:tr h="3312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38.11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Б 12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Бабанов, В. В.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 Теоретическая механика для архитекторов. В 2-х т. : учебник для студентов высш. учеб. заведений.; допущено Научно - методическим советом по механике МО РФ / В. В. Бабанов. - М. : Академия. - 2008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Т. 2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. - 272 с. - ("Высшее профессиональное образование")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: </a:t>
                      </a:r>
                      <a:endParaRPr lang="en-US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Кратко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изложены основы теоретической механики, сопротивления материалов и строительной механики. Рассмотрены вопросы расчета статически определимых и статически неопределимых систем, основы динамики и устойчивости сооружений. Теоретический материал сопровожден  достаточным для практического освоения числом примеров.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  <a:endParaRPr lang="en-US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всего:10 - аб.(9), Чз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№2(1)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1678</TotalTime>
  <Words>2480</Words>
  <Application>Microsoft Office PowerPoint</Application>
  <PresentationFormat>Экран (4:3)</PresentationFormat>
  <Paragraphs>220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Читальный зал</dc:creator>
  <cp:lastModifiedBy>bibl1</cp:lastModifiedBy>
  <cp:revision>143</cp:revision>
  <dcterms:created xsi:type="dcterms:W3CDTF">2018-02-14T03:24:22Z</dcterms:created>
  <dcterms:modified xsi:type="dcterms:W3CDTF">2021-02-16T04:22:21Z</dcterms:modified>
</cp:coreProperties>
</file>