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256" r:id="rId2"/>
    <p:sldId id="282" r:id="rId3"/>
    <p:sldId id="258" r:id="rId4"/>
    <p:sldId id="259" r:id="rId5"/>
    <p:sldId id="260" r:id="rId6"/>
    <p:sldId id="261" r:id="rId7"/>
    <p:sldId id="283" r:id="rId8"/>
    <p:sldId id="262" r:id="rId9"/>
    <p:sldId id="263" r:id="rId10"/>
    <p:sldId id="265" r:id="rId11"/>
    <p:sldId id="266" r:id="rId12"/>
    <p:sldId id="268" r:id="rId13"/>
    <p:sldId id="285" r:id="rId14"/>
    <p:sldId id="292" r:id="rId15"/>
    <p:sldId id="286" r:id="rId16"/>
    <p:sldId id="287" r:id="rId17"/>
    <p:sldId id="288" r:id="rId18"/>
    <p:sldId id="289" r:id="rId19"/>
    <p:sldId id="290" r:id="rId20"/>
    <p:sldId id="293" r:id="rId21"/>
    <p:sldId id="29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103" d="100"/>
          <a:sy n="103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102DD-AAE6-4053-A3D6-36505F3DB53F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73566-16B9-45DA-B289-DFFC016A1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73566-16B9-45DA-B289-DFFC016A1A2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792087"/>
          </a:xfrm>
        </p:spPr>
        <p:txBody>
          <a:bodyPr>
            <a:noAutofit/>
          </a:bodyPr>
          <a:lstStyle/>
          <a:p>
            <a:r>
              <a:rPr lang="ru-RU" sz="4800" dirty="0" smtClean="0"/>
              <a:t>Уважаемые читатели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632848" cy="5256584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отдел «Абонемент» представляет вашему вниманию обзор литературы по теме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Основы градостроительства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содержит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библиографических описаний документов.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2003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года по 2018 год.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7.1-2003 «Библиографическая запись. Библиографическое описание. Общие требования и правила составления».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Представленную литературу вы сможете получить посетив отдел «Абонемент» библиотеки ХТИ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филиала СФУ, в корпусе «Б» по адресу: ул. Комарова, 15 (2 этаж), аудитория № 202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556792"/>
            <a:ext cx="1728192" cy="14401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332656"/>
            <a:ext cx="4690864" cy="6120680"/>
          </a:xfrm>
        </p:spPr>
        <p:txBody>
          <a:bodyPr>
            <a:normAutofit fontScale="32500" lnSpcReduction="20000"/>
          </a:bodyPr>
          <a:lstStyle/>
          <a:p>
            <a:r>
              <a:rPr lang="ru-RU" sz="5500" dirty="0" smtClean="0"/>
              <a:t>38.71я73</a:t>
            </a:r>
          </a:p>
          <a:p>
            <a:r>
              <a:rPr lang="ru-RU" sz="5500" dirty="0" smtClean="0"/>
              <a:t>М 15</a:t>
            </a:r>
          </a:p>
          <a:p>
            <a:r>
              <a:rPr lang="ru-RU" sz="5500" dirty="0" err="1" smtClean="0"/>
              <a:t>Маклакова</a:t>
            </a:r>
            <a:r>
              <a:rPr lang="ru-RU" sz="5500" dirty="0" smtClean="0"/>
              <a:t>  Т. Г. </a:t>
            </a:r>
          </a:p>
          <a:p>
            <a:r>
              <a:rPr lang="ru-RU" sz="5500" dirty="0" smtClean="0"/>
              <a:t>Высотные здания. Градостроительные и архитектурно-конструктивные проблемы проектирования : монография / </a:t>
            </a:r>
            <a:r>
              <a:rPr lang="ru-RU" sz="5500" dirty="0" err="1" smtClean="0"/>
              <a:t>монография</a:t>
            </a:r>
            <a:r>
              <a:rPr lang="ru-RU" sz="5500" dirty="0" smtClean="0"/>
              <a:t>. - 2-е изд., дополненное. - М. : АСВ, 2008. - 160 с.</a:t>
            </a:r>
          </a:p>
          <a:p>
            <a:r>
              <a:rPr lang="ru-RU" sz="5500" dirty="0" smtClean="0"/>
              <a:t>Аннотация: Рассмотрены основные задачи градостроительного размещения и состава высотных комплексов в крупнейших городах мира и предложен в качестве наиболее перспективного для Москвы принцип интегрированного урбанизма в застройке. рассмотрены приемы компоновки объемно-планировочных решений </a:t>
            </a:r>
            <a:r>
              <a:rPr lang="ru-RU" sz="5500" dirty="0" err="1" smtClean="0"/>
              <a:t>однофункциональных</a:t>
            </a:r>
            <a:r>
              <a:rPr lang="ru-RU" sz="5500" dirty="0" smtClean="0"/>
              <a:t> (офисы, отели, жилище) и многофункциональных высотных зданий с учетом влияния фактора высотности на выбор формы и структуры зданий.</a:t>
            </a:r>
          </a:p>
          <a:p>
            <a:r>
              <a:rPr lang="ru-RU" sz="5500" dirty="0" smtClean="0"/>
              <a:t>Экземпляры: всего:10 - </a:t>
            </a:r>
            <a:r>
              <a:rPr lang="ru-RU" sz="5500" dirty="0" err="1" smtClean="0"/>
              <a:t>аб</a:t>
            </a:r>
            <a:r>
              <a:rPr lang="ru-RU" sz="5500" dirty="0" smtClean="0"/>
              <a:t>.(9), </a:t>
            </a:r>
            <a:r>
              <a:rPr lang="ru-RU" sz="5500" dirty="0" err="1" smtClean="0"/>
              <a:t>Чз</a:t>
            </a:r>
            <a:r>
              <a:rPr lang="ru-RU" sz="5500" dirty="0" smtClean="0"/>
              <a:t> №2(1)</a:t>
            </a:r>
          </a:p>
          <a:p>
            <a:endParaRPr lang="ru-RU" sz="5500" dirty="0" smtClean="0"/>
          </a:p>
          <a:p>
            <a:r>
              <a:rPr lang="ru-RU" sz="55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1745" name="Picture 1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20688"/>
            <a:ext cx="2808312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556792"/>
            <a:ext cx="2232248" cy="16561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332656"/>
            <a:ext cx="4392488" cy="5976664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38.71я73</a:t>
            </a:r>
          </a:p>
          <a:p>
            <a:r>
              <a:rPr lang="ru-RU" sz="7200" dirty="0" smtClean="0"/>
              <a:t>М 18</a:t>
            </a:r>
          </a:p>
          <a:p>
            <a:r>
              <a:rPr lang="ru-RU" sz="7200" dirty="0" err="1" smtClean="0"/>
              <a:t>Малоян</a:t>
            </a:r>
            <a:r>
              <a:rPr lang="ru-RU" sz="7200" dirty="0" smtClean="0"/>
              <a:t>  Г. А. </a:t>
            </a:r>
          </a:p>
          <a:p>
            <a:r>
              <a:rPr lang="ru-RU" sz="7200" dirty="0" smtClean="0"/>
              <a:t>Основы градостроительства : учебное пособие.; рекомендовано МО РФ / Г. А. </a:t>
            </a:r>
            <a:r>
              <a:rPr lang="ru-RU" sz="7200" dirty="0" err="1" smtClean="0"/>
              <a:t>Малоян</a:t>
            </a:r>
            <a:r>
              <a:rPr lang="ru-RU" sz="7200" dirty="0" smtClean="0"/>
              <a:t>. - М. : Ассоциация строительных вузов, 2004. - 120 с.</a:t>
            </a:r>
          </a:p>
          <a:p>
            <a:r>
              <a:rPr lang="ru-RU" sz="7200" dirty="0" smtClean="0"/>
              <a:t>Аннотация: Изложены краткие сведения о принципах формирования расселения и организации систем населенных мест. Освещены функционально-территориальные и инфраструктурные основы планировки городов. Рассмотрены факторы формирования жилой среды, вопросы социально-пространственной, инженерно-технической и архитектурно-композиционной организации жилых комплексов, особенности их проектирования в условиях реконструкции.</a:t>
            </a:r>
          </a:p>
          <a:p>
            <a:r>
              <a:rPr lang="ru-RU" sz="7200" dirty="0" smtClean="0"/>
              <a:t> Экземпляры: всего:6 - </a:t>
            </a:r>
            <a:r>
              <a:rPr lang="ru-RU" sz="7200" dirty="0" err="1" smtClean="0"/>
              <a:t>аб</a:t>
            </a:r>
            <a:r>
              <a:rPr lang="ru-RU" sz="7200" dirty="0" smtClean="0"/>
              <a:t>.(5), </a:t>
            </a:r>
            <a:r>
              <a:rPr lang="ru-RU" sz="7200" dirty="0" err="1" smtClean="0"/>
              <a:t>Чз</a:t>
            </a:r>
            <a:r>
              <a:rPr lang="ru-RU" sz="7200" dirty="0" smtClean="0"/>
              <a:t> №2(1) </a:t>
            </a:r>
          </a:p>
          <a:p>
            <a:endParaRPr lang="ru-RU" dirty="0"/>
          </a:p>
        </p:txBody>
      </p:sp>
      <p:pic>
        <p:nvPicPr>
          <p:cNvPr id="30721" name="Picture 1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836712"/>
            <a:ext cx="2736304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44824"/>
            <a:ext cx="2016224" cy="13681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6048672"/>
          </a:xfrm>
        </p:spPr>
        <p:txBody>
          <a:bodyPr>
            <a:noAutofit/>
          </a:bodyPr>
          <a:lstStyle/>
          <a:p>
            <a:r>
              <a:rPr lang="ru-RU" sz="1800" dirty="0" smtClean="0"/>
              <a:t>85.118я73</a:t>
            </a:r>
          </a:p>
          <a:p>
            <a:r>
              <a:rPr lang="ru-RU" sz="1800" dirty="0" smtClean="0"/>
              <a:t>М31</a:t>
            </a:r>
          </a:p>
          <a:p>
            <a:r>
              <a:rPr lang="ru-RU" sz="1800" dirty="0" smtClean="0"/>
              <a:t>Маслов Н.В. </a:t>
            </a:r>
          </a:p>
          <a:p>
            <a:r>
              <a:rPr lang="ru-RU" sz="1800" dirty="0" smtClean="0"/>
              <a:t>Градостроительная экология : учеб. пособие для строит. вузов / Н.В. Маслов. - М. : Высшая школа, 2003. - 284 с.</a:t>
            </a:r>
          </a:p>
          <a:p>
            <a:r>
              <a:rPr lang="ru-RU" sz="1800" dirty="0" smtClean="0"/>
              <a:t>Аннотация: Градостроительная деятельность в книге раскрывается как перманентная, охватывающая не только строительство и развитие городов, но и их эксплуатацию. Под этим термином подразумевается эффективное содержание всех территорий, планировочных элементов и инфраструктур города.</a:t>
            </a:r>
          </a:p>
          <a:p>
            <a:r>
              <a:rPr lang="ru-RU" sz="1800" dirty="0" smtClean="0"/>
              <a:t> Экземпляры: всего:6 - ЧЗ №2(1), </a:t>
            </a:r>
            <a:r>
              <a:rPr lang="ru-RU" sz="1800" dirty="0" err="1" smtClean="0"/>
              <a:t>аб</a:t>
            </a:r>
            <a:r>
              <a:rPr lang="ru-RU" sz="1800" dirty="0" smtClean="0"/>
              <a:t>.(4),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№2(1).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29697" name="Picture 1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908720"/>
            <a:ext cx="2376264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348880"/>
            <a:ext cx="2088232" cy="15121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188640"/>
            <a:ext cx="4618856" cy="6336704"/>
          </a:xfrm>
        </p:spPr>
        <p:txBody>
          <a:bodyPr>
            <a:noAutofit/>
          </a:bodyPr>
          <a:lstStyle/>
          <a:p>
            <a:r>
              <a:rPr lang="ru-RU" sz="1800" dirty="0" smtClean="0"/>
              <a:t>38.71</a:t>
            </a:r>
          </a:p>
          <a:p>
            <a:r>
              <a:rPr lang="ru-RU" sz="1800" dirty="0" smtClean="0"/>
              <a:t>О-75</a:t>
            </a:r>
          </a:p>
          <a:p>
            <a:r>
              <a:rPr lang="ru-RU" sz="1800" dirty="0" smtClean="0"/>
              <a:t>Основы градостроительства : учеб. пособие.; рекомендовано МО РФ / ред. : А. Г. Лазарев. - 2-е изд., </a:t>
            </a:r>
            <a:r>
              <a:rPr lang="ru-RU" sz="1800" dirty="0" err="1" smtClean="0"/>
              <a:t>испр</a:t>
            </a:r>
            <a:r>
              <a:rPr lang="ru-RU" sz="1800" dirty="0" smtClean="0"/>
              <a:t>. и доп. - Ростов </a:t>
            </a:r>
            <a:r>
              <a:rPr lang="ru-RU" sz="1800" dirty="0" err="1" smtClean="0"/>
              <a:t>н</a:t>
            </a:r>
            <a:r>
              <a:rPr lang="ru-RU" sz="1800" dirty="0" smtClean="0"/>
              <a:t>/Д : Феникс, 2005. - 382 с. - (Серия "Высшее профессиональное образование")</a:t>
            </a:r>
          </a:p>
          <a:p>
            <a:r>
              <a:rPr lang="ru-RU" sz="1800" dirty="0" smtClean="0"/>
              <a:t>Аннотация: Учебное пособие, посвященное проблемам градостроительства, рассматривает вопросы строительства и реконструкции в современных условиях в свете объединения задач градостроительного проектирования и практического управления городским хозяйством. Приводятся примеры использования современных компьютерных технологий, способы решения задач геотехнического мониторинга городских территорий </a:t>
            </a:r>
          </a:p>
          <a:p>
            <a:r>
              <a:rPr lang="ru-RU" sz="1800" dirty="0" smtClean="0"/>
              <a:t> Экземпляры: всего:7 -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.(6),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27649" name="Picture 1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3600400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068960"/>
            <a:ext cx="1728192" cy="13681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188640"/>
            <a:ext cx="4474840" cy="61207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85.118я73</a:t>
            </a:r>
          </a:p>
          <a:p>
            <a:r>
              <a:rPr lang="ru-RU" dirty="0" smtClean="0"/>
              <a:t>П 68</a:t>
            </a:r>
          </a:p>
          <a:p>
            <a:r>
              <a:rPr lang="ru-RU" dirty="0" err="1" smtClean="0"/>
              <a:t>Правоторова</a:t>
            </a:r>
            <a:r>
              <a:rPr lang="ru-RU" dirty="0" smtClean="0"/>
              <a:t>  А. А. </a:t>
            </a:r>
          </a:p>
          <a:p>
            <a:r>
              <a:rPr lang="ru-RU" dirty="0" smtClean="0"/>
              <a:t>Социально-культурные основы архитектурного проектирования : учебное пособие.; допущено УМО по образованию в области архитектуры / А. А. </a:t>
            </a:r>
            <a:r>
              <a:rPr lang="ru-RU" dirty="0" err="1" smtClean="0"/>
              <a:t>Правоторова</a:t>
            </a:r>
            <a:r>
              <a:rPr lang="ru-RU" dirty="0" smtClean="0"/>
              <a:t>. - СПб. : Лань, 2012. - 288 с. - (Учебники для вузов. Специальная литература)</a:t>
            </a:r>
          </a:p>
          <a:p>
            <a:r>
              <a:rPr lang="ru-RU" dirty="0" smtClean="0"/>
              <a:t>Аннотация: Рассмотрены основные </a:t>
            </a:r>
            <a:r>
              <a:rPr lang="ru-RU" dirty="0" err="1" smtClean="0"/>
              <a:t>социо-культурные</a:t>
            </a:r>
            <a:r>
              <a:rPr lang="ru-RU" dirty="0" smtClean="0"/>
              <a:t> принципы проектирования различного типа зданий и сооружений как элементов городской среды.</a:t>
            </a:r>
          </a:p>
          <a:p>
            <a:r>
              <a:rPr lang="ru-RU" dirty="0" smtClean="0"/>
              <a:t>Экземпляры: всего:12 - </a:t>
            </a:r>
            <a:r>
              <a:rPr lang="ru-RU" dirty="0" err="1" smtClean="0"/>
              <a:t>аб</a:t>
            </a:r>
            <a:r>
              <a:rPr lang="ru-RU" dirty="0" smtClean="0"/>
              <a:t>.(11), </a:t>
            </a:r>
            <a:r>
              <a:rPr lang="ru-RU" dirty="0" err="1" smtClean="0"/>
              <a:t>Чз</a:t>
            </a:r>
            <a:r>
              <a:rPr lang="ru-RU" dirty="0" smtClean="0"/>
              <a:t> №2(1)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Picture 1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2952328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772816"/>
            <a:ext cx="2232248" cy="20162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332656"/>
            <a:ext cx="4618856" cy="59767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85.118+38.1я73</a:t>
            </a:r>
          </a:p>
          <a:p>
            <a:r>
              <a:rPr lang="ru-RU" sz="1800" dirty="0" smtClean="0"/>
              <a:t>Р 65</a:t>
            </a:r>
          </a:p>
          <a:p>
            <a:r>
              <a:rPr lang="ru-RU" sz="1800" dirty="0" smtClean="0"/>
              <a:t>Рой  О. М. </a:t>
            </a:r>
          </a:p>
          <a:p>
            <a:r>
              <a:rPr lang="ru-RU" sz="1800" dirty="0" smtClean="0"/>
              <a:t>Основы градостроительства и территориального планирования : учебник и практикум для академического </a:t>
            </a:r>
            <a:r>
              <a:rPr lang="ru-RU" sz="1800" dirty="0" err="1" smtClean="0"/>
              <a:t>бакалавриата</a:t>
            </a:r>
            <a:r>
              <a:rPr lang="ru-RU" sz="1800" dirty="0" smtClean="0"/>
              <a:t> / О. М. Рой. - М. : Издательство </a:t>
            </a:r>
            <a:r>
              <a:rPr lang="ru-RU" sz="1800" dirty="0" err="1" smtClean="0"/>
              <a:t>Юрайт</a:t>
            </a:r>
            <a:r>
              <a:rPr lang="ru-RU" sz="1800" dirty="0" smtClean="0"/>
              <a:t>, 2017. - 233 с. - (Бакалавр. Академический курс)</a:t>
            </a:r>
          </a:p>
          <a:p>
            <a:r>
              <a:rPr lang="ru-RU" sz="1800" dirty="0" smtClean="0"/>
              <a:t>Аннотация: В учебнике раскрываются механизмы осуществления градостроительной деятельности в условиях интенсивного освоения урбанизированных территорий.</a:t>
            </a:r>
          </a:p>
          <a:p>
            <a:r>
              <a:rPr lang="ru-RU" sz="1800" dirty="0" smtClean="0"/>
              <a:t>Экземпляры: всего:10 -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№2(2), </a:t>
            </a:r>
            <a:r>
              <a:rPr lang="ru-RU" sz="1800" dirty="0" err="1" smtClean="0"/>
              <a:t>аб</a:t>
            </a:r>
            <a:r>
              <a:rPr lang="ru-RU" sz="1800" dirty="0" smtClean="0"/>
              <a:t>.(8)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26625" name="Picture 1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36712"/>
            <a:ext cx="2808312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204864"/>
            <a:ext cx="1728192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260648"/>
            <a:ext cx="4618856" cy="604871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38.71</a:t>
            </a:r>
          </a:p>
          <a:p>
            <a:r>
              <a:rPr lang="ru-RU" sz="1800" dirty="0" smtClean="0"/>
              <a:t>С 28</a:t>
            </a:r>
          </a:p>
          <a:p>
            <a:r>
              <a:rPr lang="ru-RU" sz="1800" dirty="0" err="1" smtClean="0"/>
              <a:t>Севостьянов</a:t>
            </a:r>
            <a:r>
              <a:rPr lang="ru-RU" sz="1800" dirty="0" smtClean="0"/>
              <a:t>  А. В. </a:t>
            </a:r>
          </a:p>
          <a:p>
            <a:r>
              <a:rPr lang="ru-RU" sz="1800" dirty="0" smtClean="0"/>
              <a:t>Основы градостроительства и планировка населенных мест : учебник / А. В. </a:t>
            </a:r>
            <a:r>
              <a:rPr lang="ru-RU" sz="1800" dirty="0" err="1" smtClean="0"/>
              <a:t>Севостьянов</a:t>
            </a:r>
            <a:r>
              <a:rPr lang="ru-RU" sz="1800" dirty="0" smtClean="0"/>
              <a:t>, А. В. Новиков, М. Д. Сафарова. - М. : Академия, 2014. - 288 с. - (</a:t>
            </a:r>
            <a:r>
              <a:rPr lang="ru-RU" sz="1800" dirty="0" err="1" smtClean="0"/>
              <a:t>Бакалавриат</a:t>
            </a:r>
            <a:r>
              <a:rPr lang="ru-RU" sz="1800" dirty="0" smtClean="0"/>
              <a:t>)</a:t>
            </a:r>
          </a:p>
          <a:p>
            <a:r>
              <a:rPr lang="ru-RU" sz="1800" dirty="0" smtClean="0"/>
              <a:t>Аннотация: Рассмотрены основные положения градостроительства, планировка и застройка населенных пунктов.</a:t>
            </a:r>
          </a:p>
          <a:p>
            <a:r>
              <a:rPr lang="ru-RU" sz="1800" dirty="0" smtClean="0"/>
              <a:t> Экземпляры: всего:20 -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.(18),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№2(2)</a:t>
            </a:r>
          </a:p>
          <a:p>
            <a:endParaRPr lang="ru-RU" sz="1800" dirty="0" smtClean="0"/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 </a:t>
            </a:r>
          </a:p>
          <a:p>
            <a:endParaRPr lang="ru-RU" dirty="0"/>
          </a:p>
        </p:txBody>
      </p:sp>
      <p:pic>
        <p:nvPicPr>
          <p:cNvPr id="25601" name="Picture 1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052736"/>
            <a:ext cx="2808312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132856"/>
            <a:ext cx="1512168" cy="1800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404664"/>
            <a:ext cx="4618856" cy="6005304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85.118</a:t>
            </a:r>
          </a:p>
          <a:p>
            <a:r>
              <a:rPr lang="ru-RU" sz="7200" dirty="0" smtClean="0"/>
              <a:t>С 51</a:t>
            </a:r>
          </a:p>
          <a:p>
            <a:r>
              <a:rPr lang="ru-RU" sz="7200" dirty="0" err="1" smtClean="0"/>
              <a:t>Смолицкая</a:t>
            </a:r>
            <a:r>
              <a:rPr lang="ru-RU" sz="7200" dirty="0" smtClean="0"/>
              <a:t>  Т. А. </a:t>
            </a:r>
          </a:p>
          <a:p>
            <a:r>
              <a:rPr lang="ru-RU" sz="7200" dirty="0" smtClean="0"/>
              <a:t>Мировая художественная культура. Раздел "Архитектура и градостроительство" : учебно-методическое пособие.; Допущено УМО по образован. в обл. архитектуры  / Т. А. </a:t>
            </a:r>
            <a:r>
              <a:rPr lang="ru-RU" sz="7200" dirty="0" err="1" smtClean="0"/>
              <a:t>Смолицкая</a:t>
            </a:r>
            <a:r>
              <a:rPr lang="ru-RU" sz="7200" dirty="0" smtClean="0"/>
              <a:t>. - М. : Архитектура - С, 2005. - 256 с. : ил.</a:t>
            </a:r>
          </a:p>
          <a:p>
            <a:r>
              <a:rPr lang="ru-RU" sz="7200" dirty="0" smtClean="0"/>
              <a:t>Аннотация: Предлагаемая книга - первое школьное пособие для старших классов и учителей гуманитарных школ, лицеев, гимназий. колледжей. Оно содержит систематический курс по архитектуре и градостроительству в рамках программы МХК. Пособие состоит из 57 лекций, которые знакомят с основными проблемами архитектуры и градостроительства, об их прошлом и настоящем на примерах мировых шедевров. Курс рассчитан на 2 года. </a:t>
            </a:r>
          </a:p>
          <a:p>
            <a:r>
              <a:rPr lang="ru-RU" sz="7200" dirty="0" smtClean="0"/>
              <a:t> Экземпляры: всего:25 - </a:t>
            </a:r>
            <a:r>
              <a:rPr lang="ru-RU" sz="7200" dirty="0" err="1" smtClean="0"/>
              <a:t>аб</a:t>
            </a:r>
            <a:r>
              <a:rPr lang="ru-RU" sz="7200" dirty="0" smtClean="0"/>
              <a:t>.(23), </a:t>
            </a:r>
            <a:r>
              <a:rPr lang="ru-RU" sz="7200" dirty="0" err="1" smtClean="0"/>
              <a:t>Чз</a:t>
            </a:r>
            <a:r>
              <a:rPr lang="ru-RU" sz="7200" dirty="0" smtClean="0"/>
              <a:t> №2(2)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4577" name="Picture 1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3096344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700808"/>
            <a:ext cx="1656184" cy="22322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548680"/>
            <a:ext cx="4834880" cy="576068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85.118я73</a:t>
            </a:r>
          </a:p>
          <a:p>
            <a:r>
              <a:rPr lang="ru-RU" sz="1800" dirty="0" smtClean="0"/>
              <a:t>У 69</a:t>
            </a:r>
          </a:p>
          <a:p>
            <a:r>
              <a:rPr lang="ru-RU" sz="1800" dirty="0" err="1" smtClean="0"/>
              <a:t>Урбанистика</a:t>
            </a:r>
            <a:r>
              <a:rPr lang="ru-RU" sz="1800" dirty="0" smtClean="0"/>
              <a:t> и архитектура городской среды : учебник / под ред. Л. И. Соколова. - М. : Академия, 2014. - 272 с. - (</a:t>
            </a:r>
            <a:r>
              <a:rPr lang="ru-RU" sz="1800" dirty="0" err="1" smtClean="0"/>
              <a:t>Бакалавриат</a:t>
            </a:r>
            <a:r>
              <a:rPr lang="ru-RU" sz="1800" dirty="0" smtClean="0"/>
              <a:t>)</a:t>
            </a:r>
          </a:p>
          <a:p>
            <a:r>
              <a:rPr lang="ru-RU" sz="1800" dirty="0" smtClean="0"/>
              <a:t>Аннотация: Представлены основы </a:t>
            </a:r>
            <a:r>
              <a:rPr lang="ru-RU" sz="1800" dirty="0" err="1" smtClean="0"/>
              <a:t>урбанистики</a:t>
            </a:r>
            <a:r>
              <a:rPr lang="ru-RU" sz="1800" dirty="0" smtClean="0"/>
              <a:t> и принципы формирования архитектурно-пространственной среды.</a:t>
            </a:r>
          </a:p>
          <a:p>
            <a:r>
              <a:rPr lang="ru-RU" sz="1800" dirty="0" smtClean="0"/>
              <a:t> Экземпляры: всего:20 -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.(18),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№2(2)</a:t>
            </a:r>
          </a:p>
          <a:p>
            <a:endParaRPr lang="ru-RU" sz="1800" dirty="0" smtClean="0"/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 </a:t>
            </a:r>
          </a:p>
          <a:p>
            <a:endParaRPr lang="ru-RU" dirty="0"/>
          </a:p>
        </p:txBody>
      </p:sp>
      <p:pic>
        <p:nvPicPr>
          <p:cNvPr id="23553" name="Picture 1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2520280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916832"/>
            <a:ext cx="1584176" cy="20882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260648"/>
            <a:ext cx="4762872" cy="604871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85.118я73</a:t>
            </a:r>
          </a:p>
          <a:p>
            <a:r>
              <a:rPr lang="ru-RU" dirty="0" smtClean="0"/>
              <a:t>Ф 33</a:t>
            </a:r>
          </a:p>
          <a:p>
            <a:r>
              <a:rPr lang="ru-RU" dirty="0" smtClean="0"/>
              <a:t>Федоров  В. В. </a:t>
            </a:r>
          </a:p>
          <a:p>
            <a:r>
              <a:rPr lang="ru-RU" dirty="0" smtClean="0"/>
              <a:t>Планировка и застройка населенных мест : учебное пособие.; рекомендовано УМО вузов по образованию в области строительства / В. В. Федоров. - М. : ИНФРА-М, 2013. - 133 с. - (Высшее образование)</a:t>
            </a:r>
          </a:p>
          <a:p>
            <a:r>
              <a:rPr lang="ru-RU" dirty="0" smtClean="0"/>
              <a:t>Аннотация: Рассматриваются теоретические основы формирования урбанизированных территорий, система расселения, зонирование застраиваемых территорий, городская инженерно-транспортная и социальная инфраструктуры.</a:t>
            </a:r>
          </a:p>
          <a:p>
            <a:r>
              <a:rPr lang="ru-RU" dirty="0" smtClean="0"/>
              <a:t>Экземпляры: всего:10 - </a:t>
            </a:r>
            <a:r>
              <a:rPr lang="ru-RU" dirty="0" err="1" smtClean="0"/>
              <a:t>аб</a:t>
            </a:r>
            <a:r>
              <a:rPr lang="ru-RU" dirty="0" smtClean="0"/>
              <a:t>.(9), </a:t>
            </a:r>
            <a:r>
              <a:rPr lang="ru-RU" dirty="0" err="1" smtClean="0"/>
              <a:t>Чз</a:t>
            </a:r>
            <a:r>
              <a:rPr lang="ru-RU" dirty="0" smtClean="0"/>
              <a:t> №2(1)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2529" name="Picture 1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20688"/>
            <a:ext cx="2592288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988840"/>
            <a:ext cx="2232248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404664"/>
            <a:ext cx="4762872" cy="5904696"/>
          </a:xfrm>
        </p:spPr>
        <p:txBody>
          <a:bodyPr>
            <a:normAutofit fontScale="25000" lnSpcReduction="20000"/>
          </a:bodyPr>
          <a:lstStyle/>
          <a:p>
            <a:endParaRPr lang="ru-RU" sz="1800" dirty="0" smtClean="0"/>
          </a:p>
          <a:p>
            <a:r>
              <a:rPr lang="ru-RU" sz="7200" dirty="0" smtClean="0"/>
              <a:t>85.118-02я73</a:t>
            </a:r>
          </a:p>
          <a:p>
            <a:r>
              <a:rPr lang="ru-RU" sz="7200" dirty="0" smtClean="0"/>
              <a:t>А 18</a:t>
            </a:r>
          </a:p>
          <a:p>
            <a:r>
              <a:rPr lang="ru-RU" sz="7200" dirty="0" smtClean="0"/>
              <a:t>Авдотьин  Л. Н. </a:t>
            </a:r>
          </a:p>
          <a:p>
            <a:r>
              <a:rPr lang="ru-RU" sz="7200" dirty="0" smtClean="0"/>
              <a:t>Градостроительное проектирование : учебник.; допущено МВ и среднего специального образования / Л. Н. Авдотьин, И. Г. Лежава, И. М. Смоляр. - СПб. : Техническая книга, 2011. - 432 с.</a:t>
            </a:r>
          </a:p>
          <a:p>
            <a:r>
              <a:rPr lang="ru-RU" sz="7200" dirty="0" smtClean="0"/>
              <a:t>Аннотация: Приводятся общие данные по проблеме расселения. Излагаются основные положения разработки схем и проектов районной планировки. Разбирается содержание понятия жилой и производственной среды города. Приводятся основные сведения по архитектурной композиции города, организации и технологии градостроительного проектирования.</a:t>
            </a:r>
          </a:p>
          <a:p>
            <a:r>
              <a:rPr lang="ru-RU" sz="7200" dirty="0" smtClean="0"/>
              <a:t> Экземпляры: всего:12 - </a:t>
            </a:r>
            <a:r>
              <a:rPr lang="ru-RU" sz="7200" dirty="0" err="1" smtClean="0"/>
              <a:t>аб</a:t>
            </a:r>
            <a:r>
              <a:rPr lang="ru-RU" sz="7200" dirty="0" smtClean="0"/>
              <a:t>.(10), </a:t>
            </a:r>
            <a:r>
              <a:rPr lang="ru-RU" sz="7200" dirty="0" err="1" smtClean="0"/>
              <a:t>Чз</a:t>
            </a:r>
            <a:r>
              <a:rPr lang="ru-RU" sz="7200" dirty="0" smtClean="0"/>
              <a:t> №2(2)</a:t>
            </a:r>
          </a:p>
          <a:p>
            <a:endParaRPr lang="ru-RU" sz="7200" dirty="0" smtClean="0"/>
          </a:p>
          <a:p>
            <a:r>
              <a:rPr lang="ru-RU" sz="7200" dirty="0" smtClean="0"/>
              <a:t> </a:t>
            </a:r>
          </a:p>
          <a:p>
            <a:r>
              <a:rPr lang="ru-RU" sz="7200" dirty="0" smtClean="0"/>
              <a:t> </a:t>
            </a:r>
          </a:p>
          <a:p>
            <a:endParaRPr lang="ru-RU" sz="7200" dirty="0" smtClean="0"/>
          </a:p>
          <a:p>
            <a:endParaRPr lang="ru-RU" sz="7200" dirty="0"/>
          </a:p>
        </p:txBody>
      </p:sp>
      <p:pic>
        <p:nvPicPr>
          <p:cNvPr id="1027" name="Picture 3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3024336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08920"/>
            <a:ext cx="1872208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260648"/>
            <a:ext cx="4402832" cy="604871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85.118я73</a:t>
            </a:r>
          </a:p>
          <a:p>
            <a:r>
              <a:rPr lang="ru-RU" dirty="0" smtClean="0"/>
              <a:t>Ч-46</a:t>
            </a:r>
          </a:p>
          <a:p>
            <a:r>
              <a:rPr lang="ru-RU" dirty="0" err="1" smtClean="0"/>
              <a:t>Черешнев</a:t>
            </a:r>
            <a:r>
              <a:rPr lang="ru-RU" dirty="0" smtClean="0"/>
              <a:t>  И. В. </a:t>
            </a:r>
          </a:p>
          <a:p>
            <a:r>
              <a:rPr lang="ru-RU" dirty="0" smtClean="0"/>
              <a:t>Экологические аспекты формирования малоэтажных жилых зданий для городской застройки повышенной плотности : учебное пособие.; допущено УМО по образованию в области архитектуры / И. В. </a:t>
            </a:r>
            <a:r>
              <a:rPr lang="ru-RU" dirty="0" err="1" smtClean="0"/>
              <a:t>Черешнев</a:t>
            </a:r>
            <a:r>
              <a:rPr lang="ru-RU" dirty="0" smtClean="0"/>
              <a:t>. - 2-е изд., </a:t>
            </a:r>
            <a:r>
              <a:rPr lang="ru-RU" dirty="0" err="1" smtClean="0"/>
              <a:t>испр</a:t>
            </a:r>
            <a:r>
              <a:rPr lang="ru-RU" dirty="0" smtClean="0"/>
              <a:t>. и доп. - СПб. : Лань, 2013. - 256 с. - (Учебники для вузов. Специальная литература)</a:t>
            </a:r>
          </a:p>
          <a:p>
            <a:r>
              <a:rPr lang="ru-RU" dirty="0" smtClean="0"/>
              <a:t>Аннотация: Изложены теоретические и практические основы формирования экологической архитектуры малоэтажного городского жилища повышенной плотности. </a:t>
            </a:r>
          </a:p>
          <a:p>
            <a:r>
              <a:rPr lang="ru-RU" dirty="0" smtClean="0"/>
              <a:t> Экземпляры: всего:12 - </a:t>
            </a:r>
            <a:r>
              <a:rPr lang="ru-RU" dirty="0" err="1" smtClean="0"/>
              <a:t>аб</a:t>
            </a:r>
            <a:r>
              <a:rPr lang="ru-RU" dirty="0" smtClean="0"/>
              <a:t>.(11), ЧЗ №2(1)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" name="Picture 1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08720"/>
            <a:ext cx="2952328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132856"/>
            <a:ext cx="1872208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404664"/>
            <a:ext cx="4618856" cy="59046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38.7</a:t>
            </a:r>
          </a:p>
          <a:p>
            <a:r>
              <a:rPr lang="ru-RU" dirty="0" smtClean="0"/>
              <a:t>Ш 95</a:t>
            </a:r>
          </a:p>
          <a:p>
            <a:r>
              <a:rPr lang="ru-RU" dirty="0" err="1" smtClean="0"/>
              <a:t>Шукуров</a:t>
            </a:r>
            <a:r>
              <a:rPr lang="ru-RU" dirty="0" smtClean="0"/>
              <a:t>  И. С. </a:t>
            </a:r>
          </a:p>
          <a:p>
            <a:r>
              <a:rPr lang="ru-RU" dirty="0" smtClean="0"/>
              <a:t>Курсовое и дипломное проектирование по градостроительству : учебное пособие / И. С. </a:t>
            </a:r>
            <a:r>
              <a:rPr lang="ru-RU" dirty="0" err="1" smtClean="0"/>
              <a:t>Шукуров</a:t>
            </a:r>
            <a:r>
              <a:rPr lang="ru-RU" dirty="0" smtClean="0"/>
              <a:t>, М. А. Луняков, И. Р. Халилов. - М. : Издательство АСВ, 2015. - 328 с.</a:t>
            </a:r>
          </a:p>
          <a:p>
            <a:r>
              <a:rPr lang="ru-RU" dirty="0" smtClean="0"/>
              <a:t>Аннотация: Изложена методика выполнения курсовых проектов на тему: "Инженерно-планировочная организация города", "Городской улицы и дороги", "Планировка и застройка микрорайона", курсовых работ "Экология городской среды" и "Инженерная подготовка территорий".</a:t>
            </a:r>
          </a:p>
          <a:p>
            <a:r>
              <a:rPr lang="ru-RU" dirty="0" smtClean="0"/>
              <a:t>Экземпляры: всего:1 - </a:t>
            </a:r>
            <a:r>
              <a:rPr lang="ru-RU" dirty="0" err="1" smtClean="0"/>
              <a:t>Чз</a:t>
            </a:r>
            <a:r>
              <a:rPr lang="ru-RU" dirty="0" smtClean="0"/>
              <a:t> №2(1).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1505" name="Picture 1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2808312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484784"/>
            <a:ext cx="2016224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548680"/>
            <a:ext cx="4320480" cy="5577483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 </a:t>
            </a:r>
          </a:p>
          <a:p>
            <a:r>
              <a:rPr lang="ru-RU" sz="7200" dirty="0" smtClean="0"/>
              <a:t>85.118я73</a:t>
            </a:r>
          </a:p>
          <a:p>
            <a:r>
              <a:rPr lang="ru-RU" sz="7200" dirty="0" smtClean="0"/>
              <a:t>А 46</a:t>
            </a:r>
          </a:p>
          <a:p>
            <a:r>
              <a:rPr lang="ru-RU" sz="7200" dirty="0" smtClean="0"/>
              <a:t>Алексеев  Ю. В. </a:t>
            </a:r>
          </a:p>
          <a:p>
            <a:pPr>
              <a:buNone/>
            </a:pPr>
            <a:r>
              <a:rPr lang="ru-RU" sz="7200" dirty="0" smtClean="0"/>
              <a:t>	Градостроительное планирование поселений : серия учебников в пяти томах.; рекомендовано УМО вузов РФ по образованию в области строительства / Ю. В. Алексеев, Г. Ю. Сомов. - М. : АСВ. - 2003</a:t>
            </a:r>
          </a:p>
          <a:p>
            <a:r>
              <a:rPr lang="ru-RU" sz="7200" dirty="0" smtClean="0"/>
              <a:t>Т. 1 : Эволюция планирования. - 336 с.</a:t>
            </a:r>
          </a:p>
          <a:p>
            <a:r>
              <a:rPr lang="ru-RU" sz="7200" dirty="0" smtClean="0"/>
              <a:t>Аннотация: В 1 томе излагаются закономерности историко-эволюционных изменений планирования поселений, особенности концепций расселения и планировочных систем, механизмы градостроительного регулирования, формы и методы разработки и реализации планов и проектов.</a:t>
            </a:r>
          </a:p>
          <a:p>
            <a:r>
              <a:rPr lang="ru-RU" sz="7200" dirty="0" smtClean="0"/>
              <a:t> Экземпляры: всего:2 - </a:t>
            </a:r>
            <a:r>
              <a:rPr lang="ru-RU" sz="7200" dirty="0" err="1" smtClean="0"/>
              <a:t>аб</a:t>
            </a:r>
            <a:r>
              <a:rPr lang="ru-RU" sz="7200" dirty="0" smtClean="0"/>
              <a:t>.(2)</a:t>
            </a:r>
          </a:p>
          <a:p>
            <a:endParaRPr lang="ru-RU" sz="7200" dirty="0" smtClean="0"/>
          </a:p>
          <a:p>
            <a:pPr>
              <a:buNone/>
            </a:pPr>
            <a:r>
              <a:rPr lang="ru-RU" sz="7200" dirty="0" smtClean="0"/>
              <a:t> 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2051" name="Picture 3" descr="C:\Users\bibl2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836712"/>
            <a:ext cx="2952328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412776"/>
            <a:ext cx="1872208" cy="26642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188640"/>
            <a:ext cx="4690864" cy="6552728"/>
          </a:xfrm>
        </p:spPr>
        <p:txBody>
          <a:bodyPr>
            <a:normAutofit fontScale="25000" lnSpcReduction="20000"/>
          </a:bodyPr>
          <a:lstStyle/>
          <a:p>
            <a:endParaRPr lang="ru-RU" sz="1900" dirty="0" smtClean="0"/>
          </a:p>
          <a:p>
            <a:r>
              <a:rPr lang="ru-RU" sz="7200" dirty="0" smtClean="0"/>
              <a:t> 85.11я73</a:t>
            </a:r>
          </a:p>
          <a:p>
            <a:r>
              <a:rPr lang="ru-RU" sz="7200" dirty="0" smtClean="0"/>
              <a:t>А46</a:t>
            </a:r>
          </a:p>
          <a:p>
            <a:r>
              <a:rPr lang="ru-RU" sz="7200" dirty="0" smtClean="0"/>
              <a:t>Алексеев  Ю. В. </a:t>
            </a:r>
          </a:p>
          <a:p>
            <a:r>
              <a:rPr lang="ru-RU" sz="7200" dirty="0" smtClean="0"/>
              <a:t>История архитектуры, градостроительства и дизайна. Курс лекций / Ю.В. Алексеев, В.П. </a:t>
            </a:r>
            <a:r>
              <a:rPr lang="ru-RU" sz="7200" dirty="0" err="1" smtClean="0"/>
              <a:t>Казачинский</a:t>
            </a:r>
            <a:r>
              <a:rPr lang="ru-RU" sz="7200" dirty="0" smtClean="0"/>
              <a:t>, В.В. Бондарь. - М. : АСВ, 2004. - 448 с.</a:t>
            </a:r>
          </a:p>
          <a:p>
            <a:r>
              <a:rPr lang="ru-RU" sz="7200" dirty="0" smtClean="0"/>
              <a:t>Аннотация: "История архитектуры, градостроительства и дизайна" - том 1 курса лекций в трех частях по вопросам истории мировой архитектуры, русской архитектуры и мирового градостроительства. В первой части изложена история архитектуры с древних времен до истории русской архитектуры. Анализируются особенности архитектурно-художественных композиций и их роль в системе застройки городов. Особое внимание уделяется выявлению взаимосвязей социально-экономических, инженерно-технических и эстетических факторов, влияющих на формообразование в архитектуре.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r>
              <a:rPr lang="ru-RU" sz="7200" dirty="0" smtClean="0"/>
              <a:t> Экземпляры: всего:1 - </a:t>
            </a:r>
            <a:r>
              <a:rPr lang="ru-RU" sz="7200" dirty="0" err="1" smtClean="0"/>
              <a:t>аб</a:t>
            </a:r>
            <a:r>
              <a:rPr lang="ru-RU" sz="7200" dirty="0" smtClean="0"/>
              <a:t>.(1)</a:t>
            </a:r>
          </a:p>
          <a:p>
            <a:pPr>
              <a:buNone/>
            </a:pPr>
            <a:r>
              <a:rPr lang="ru-RU" sz="7200" dirty="0" smtClean="0"/>
              <a:t> </a:t>
            </a:r>
          </a:p>
          <a:p>
            <a:endParaRPr lang="ru-RU" sz="19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8913" name="Picture 1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2592288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484784"/>
            <a:ext cx="1872208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260648"/>
            <a:ext cx="4402832" cy="5865515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  </a:t>
            </a:r>
            <a:r>
              <a:rPr lang="ru-RU" sz="7200" dirty="0" smtClean="0"/>
              <a:t>85.115я73</a:t>
            </a:r>
          </a:p>
          <a:p>
            <a:r>
              <a:rPr lang="ru-RU" sz="7200" dirty="0" smtClean="0"/>
              <a:t>А 87</a:t>
            </a:r>
          </a:p>
          <a:p>
            <a:r>
              <a:rPr lang="ru-RU" sz="7200" dirty="0" smtClean="0"/>
              <a:t>Архитектура, строительство, дизайн : учебник для студентов высших архитектурно- строительных учебных заведений.; рекомендован УМО строительных вузов Южного Федерального округа России / ред. : А. Г. Лазарев. - 2-е изд. - Ростов </a:t>
            </a:r>
            <a:r>
              <a:rPr lang="ru-RU" sz="7200" dirty="0" err="1" smtClean="0"/>
              <a:t>н</a:t>
            </a:r>
            <a:r>
              <a:rPr lang="ru-RU" sz="7200" dirty="0" smtClean="0"/>
              <a:t>/Д : Феникс, 2006. - 316 с. - (Высшее образование)</a:t>
            </a:r>
          </a:p>
          <a:p>
            <a:r>
              <a:rPr lang="ru-RU" sz="7200" dirty="0" smtClean="0"/>
              <a:t>Аннотация: В содержание учебника включена вся необходимая информация для освоения студентами предметов "Архитектура", "Архитектурные конструкции гражданских и промышленных зданий", "Основы архитектурно-конструкторского проектирования".</a:t>
            </a:r>
          </a:p>
          <a:p>
            <a:r>
              <a:rPr lang="ru-RU" sz="7200" dirty="0" smtClean="0"/>
              <a:t> Экземпляры: всего:1 - </a:t>
            </a:r>
            <a:r>
              <a:rPr lang="ru-RU" sz="7200" dirty="0" err="1" smtClean="0"/>
              <a:t>Чз</a:t>
            </a:r>
            <a:r>
              <a:rPr lang="ru-RU" sz="7200" dirty="0" smtClean="0"/>
              <a:t> №2(1)</a:t>
            </a:r>
          </a:p>
          <a:p>
            <a:endParaRPr lang="ru-RU" sz="7200" dirty="0" smtClean="0"/>
          </a:p>
          <a:p>
            <a:r>
              <a:rPr lang="ru-RU" sz="7200" dirty="0" smtClean="0"/>
              <a:t> </a:t>
            </a:r>
          </a:p>
          <a:p>
            <a:r>
              <a:rPr lang="ru-RU" sz="7200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7889" name="Picture 1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764704"/>
            <a:ext cx="2808312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628800"/>
            <a:ext cx="1800200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260648"/>
            <a:ext cx="4330824" cy="586551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2600" dirty="0" smtClean="0"/>
              <a:t>85.11я73</a:t>
            </a:r>
          </a:p>
          <a:p>
            <a:r>
              <a:rPr lang="ru-RU" sz="2600" dirty="0" smtClean="0"/>
              <a:t>Г 32</a:t>
            </a:r>
          </a:p>
          <a:p>
            <a:r>
              <a:rPr lang="ru-RU" sz="2600" dirty="0" err="1" smtClean="0"/>
              <a:t>Гельфонд</a:t>
            </a:r>
            <a:r>
              <a:rPr lang="ru-RU" sz="2600" dirty="0" smtClean="0"/>
              <a:t>  А. Л. </a:t>
            </a:r>
          </a:p>
          <a:p>
            <a:r>
              <a:rPr lang="ru-RU" sz="2600" dirty="0" smtClean="0"/>
              <a:t>Архитектурное проектирование общественных зданий : учебник / А. Л. </a:t>
            </a:r>
            <a:r>
              <a:rPr lang="ru-RU" sz="2600" dirty="0" err="1" smtClean="0"/>
              <a:t>Гельфонд</a:t>
            </a:r>
            <a:r>
              <a:rPr lang="ru-RU" sz="2600" dirty="0" smtClean="0"/>
              <a:t>. - М. : ИНФРА-М, 2018. - 368 с. : </a:t>
            </a:r>
            <a:r>
              <a:rPr lang="ru-RU" sz="2600" dirty="0" err="1" smtClean="0"/>
              <a:t>цв</a:t>
            </a:r>
            <a:r>
              <a:rPr lang="ru-RU" sz="2600" dirty="0" smtClean="0"/>
              <a:t>. ил. - (Высшее образование.  Магистратура)</a:t>
            </a:r>
          </a:p>
          <a:p>
            <a:r>
              <a:rPr lang="ru-RU" sz="2600" dirty="0" smtClean="0"/>
              <a:t>Аннотация: Учебник посвящен основным принципам формирования архитектуры общественных зданий различного типа.</a:t>
            </a:r>
          </a:p>
          <a:p>
            <a:r>
              <a:rPr lang="ru-RU" sz="2600" dirty="0" smtClean="0"/>
              <a:t>Экземпляры: всего:5 - </a:t>
            </a:r>
            <a:r>
              <a:rPr lang="ru-RU" sz="2600" dirty="0" err="1" smtClean="0"/>
              <a:t>Чз</a:t>
            </a:r>
            <a:r>
              <a:rPr lang="ru-RU" sz="2600" dirty="0" smtClean="0"/>
              <a:t> №2(2), </a:t>
            </a:r>
            <a:r>
              <a:rPr lang="ru-RU" sz="2600" dirty="0" err="1" smtClean="0"/>
              <a:t>аб</a:t>
            </a:r>
            <a:r>
              <a:rPr lang="ru-RU" sz="2600" dirty="0" smtClean="0"/>
              <a:t>.(3)</a:t>
            </a:r>
          </a:p>
          <a:p>
            <a:endParaRPr lang="ru-RU" sz="2600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6865" name="Picture 1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36712"/>
            <a:ext cx="2736304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772816"/>
            <a:ext cx="2304256" cy="22322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332656"/>
            <a:ext cx="4474840" cy="59767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38.711-09</a:t>
            </a:r>
          </a:p>
          <a:p>
            <a:r>
              <a:rPr lang="ru-RU" sz="1800" dirty="0" smtClean="0"/>
              <a:t>Г 75</a:t>
            </a:r>
          </a:p>
          <a:p>
            <a:r>
              <a:rPr lang="ru-RU" sz="1800" dirty="0" smtClean="0"/>
              <a:t>Градостроительные основы развития и реконструкции жилой застройки : монография / ред. Ю. В. Алексеев. - М. : АСВ, 2009. - 640 с.</a:t>
            </a:r>
          </a:p>
          <a:p>
            <a:r>
              <a:rPr lang="ru-RU" sz="1800" dirty="0" smtClean="0"/>
              <a:t>Аннотация: Посвящена актуальным проблемам теории и практики архитектуры и градостроительства в области учета функционально - технологических и </a:t>
            </a:r>
            <a:r>
              <a:rPr lang="ru-RU" sz="1800" dirty="0" err="1" smtClean="0"/>
              <a:t>физико</a:t>
            </a:r>
            <a:r>
              <a:rPr lang="ru-RU" sz="1800" dirty="0" smtClean="0"/>
              <a:t> - технических, технических требований к жилой среде, реконструкции, ремонта и эксплуатации.</a:t>
            </a:r>
          </a:p>
          <a:p>
            <a:r>
              <a:rPr lang="ru-RU" sz="1800" dirty="0" smtClean="0"/>
              <a:t>Экземпляры: всего:1 -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endParaRPr lang="ru-RU" dirty="0"/>
          </a:p>
        </p:txBody>
      </p:sp>
      <p:pic>
        <p:nvPicPr>
          <p:cNvPr id="35841" name="Picture 1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24744"/>
            <a:ext cx="2880320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556792"/>
            <a:ext cx="2160240" cy="22322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5976704"/>
          </a:xfrm>
        </p:spPr>
        <p:txBody>
          <a:bodyPr>
            <a:normAutofit fontScale="77500" lnSpcReduction="20000"/>
          </a:bodyPr>
          <a:lstStyle/>
          <a:p>
            <a:r>
              <a:rPr lang="ru-RU" sz="2300" dirty="0" smtClean="0"/>
              <a:t>38.78я73</a:t>
            </a:r>
          </a:p>
          <a:p>
            <a:r>
              <a:rPr lang="ru-RU" sz="2300" dirty="0" smtClean="0"/>
              <a:t>З-58</a:t>
            </a:r>
          </a:p>
          <a:p>
            <a:r>
              <a:rPr lang="ru-RU" sz="2300" dirty="0" smtClean="0"/>
              <a:t>Зерцалов  М. Г. </a:t>
            </a:r>
          </a:p>
          <a:p>
            <a:r>
              <a:rPr lang="ru-RU" sz="2300" dirty="0" smtClean="0"/>
              <a:t>Использование подземного пространства : учебник / М. Г. Зерцалов, Д. С. Конюхов, В. Е. </a:t>
            </a:r>
            <a:r>
              <a:rPr lang="ru-RU" sz="2300" dirty="0" err="1" smtClean="0"/>
              <a:t>Меркин</a:t>
            </a:r>
            <a:r>
              <a:rPr lang="ru-RU" sz="2300" dirty="0" smtClean="0"/>
              <a:t>. - М. : Издательство АСВ, 2015. - 416 с.</a:t>
            </a:r>
          </a:p>
          <a:p>
            <a:r>
              <a:rPr lang="ru-RU" sz="2300" dirty="0" smtClean="0"/>
              <a:t>Аннотация: В учебнике показаны возможности и необходимость освоения подземного пространства и создания в нем условий среды обитания, необходимой для проживания и жизнедеятельности человека.</a:t>
            </a:r>
          </a:p>
          <a:p>
            <a:r>
              <a:rPr lang="ru-RU" sz="2300" dirty="0" smtClean="0"/>
              <a:t>Экземпляры: всего:1 - </a:t>
            </a:r>
            <a:r>
              <a:rPr lang="ru-RU" sz="2300" dirty="0" err="1" smtClean="0"/>
              <a:t>Чз</a:t>
            </a:r>
            <a:r>
              <a:rPr lang="ru-RU" sz="2300" dirty="0" smtClean="0"/>
              <a:t> №2(1)</a:t>
            </a:r>
          </a:p>
          <a:p>
            <a:endParaRPr lang="ru-RU" sz="2300" dirty="0" smtClean="0"/>
          </a:p>
          <a:p>
            <a:r>
              <a:rPr lang="ru-RU" sz="23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4817" name="Picture 1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3240360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204864"/>
            <a:ext cx="2376264" cy="15841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332656"/>
            <a:ext cx="4546848" cy="6264696"/>
          </a:xfrm>
        </p:spPr>
        <p:txBody>
          <a:bodyPr>
            <a:noAutofit/>
          </a:bodyPr>
          <a:lstStyle/>
          <a:p>
            <a:r>
              <a:rPr lang="ru-RU" sz="1800" dirty="0" smtClean="0"/>
              <a:t>85.118я73</a:t>
            </a:r>
          </a:p>
          <a:p>
            <a:r>
              <a:rPr lang="ru-RU" sz="1800" dirty="0" smtClean="0"/>
              <a:t>И 75</a:t>
            </a:r>
          </a:p>
          <a:p>
            <a:r>
              <a:rPr lang="ru-RU" sz="1800" dirty="0" err="1" smtClean="0"/>
              <a:t>Иодо</a:t>
            </a:r>
            <a:r>
              <a:rPr lang="ru-RU" sz="1800" dirty="0" smtClean="0"/>
              <a:t>  И. А. </a:t>
            </a:r>
          </a:p>
          <a:p>
            <a:r>
              <a:rPr lang="ru-RU" sz="1800" dirty="0" smtClean="0"/>
              <a:t>Градостроительство и территориальная планировка : учебное пособие / И. А. </a:t>
            </a:r>
            <a:r>
              <a:rPr lang="ru-RU" sz="1800" dirty="0" err="1" smtClean="0"/>
              <a:t>Иодо</a:t>
            </a:r>
            <a:r>
              <a:rPr lang="ru-RU" sz="1800" dirty="0" smtClean="0"/>
              <a:t>, Г. А. </a:t>
            </a:r>
            <a:r>
              <a:rPr lang="ru-RU" sz="1800" dirty="0" err="1" smtClean="0"/>
              <a:t>Потаев</a:t>
            </a:r>
            <a:r>
              <a:rPr lang="ru-RU" sz="1800" dirty="0" smtClean="0"/>
              <a:t>. - Ростов </a:t>
            </a:r>
            <a:r>
              <a:rPr lang="ru-RU" sz="1800" dirty="0" err="1" smtClean="0"/>
              <a:t>н</a:t>
            </a:r>
            <a:r>
              <a:rPr lang="ru-RU" sz="1800" dirty="0" smtClean="0"/>
              <a:t>/Д : Феникс, 2008. - 285 с. -</a:t>
            </a:r>
          </a:p>
          <a:p>
            <a:r>
              <a:rPr lang="ru-RU" sz="1800" dirty="0" smtClean="0"/>
              <a:t>Аннотация: Рассмотрены современные  требования к устойчивому развитию городов и других населенных мест, взаимосвязи между развитием поселений, систем расселения, межселенных территорий и процессами общественного развития. </a:t>
            </a:r>
          </a:p>
          <a:p>
            <a:r>
              <a:rPr lang="ru-RU" sz="1800" dirty="0" smtClean="0"/>
              <a:t>Экземпляры: всего:5 -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.(4),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</a:t>
            </a:r>
          </a:p>
        </p:txBody>
      </p:sp>
      <p:pic>
        <p:nvPicPr>
          <p:cNvPr id="33793" name="Picture 1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2880320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764</TotalTime>
  <Words>1600</Words>
  <Application>Microsoft Office PowerPoint</Application>
  <PresentationFormat>Экран (4:3)</PresentationFormat>
  <Paragraphs>174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Уважаемые читатели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bibl2</cp:lastModifiedBy>
  <cp:revision>152</cp:revision>
  <dcterms:modified xsi:type="dcterms:W3CDTF">2021-02-03T02:13:30Z</dcterms:modified>
</cp:coreProperties>
</file>