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8" r:id="rId14"/>
    <p:sldId id="269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Строительные машины и оборудование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2002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2014 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1512168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38.6-5я2</a:t>
            </a:r>
          </a:p>
          <a:p>
            <a:r>
              <a:rPr lang="ru-RU" sz="1800" dirty="0" smtClean="0"/>
              <a:t>С 86</a:t>
            </a:r>
          </a:p>
          <a:p>
            <a:r>
              <a:rPr lang="ru-RU" sz="1800" dirty="0" smtClean="0"/>
              <a:t>Строительные </a:t>
            </a:r>
            <a:r>
              <a:rPr lang="ru-RU" sz="1800" dirty="0" smtClean="0"/>
              <a:t>машины мира. Машины для уплотнения дорожных и аэродромных покрытий. </a:t>
            </a:r>
            <a:r>
              <a:rPr lang="ru-RU" sz="1800" dirty="0" err="1" smtClean="0"/>
              <a:t>Асфальтоукладчики</a:t>
            </a:r>
            <a:r>
              <a:rPr lang="ru-RU" sz="1800" dirty="0" smtClean="0"/>
              <a:t>, дорожные катки и </a:t>
            </a:r>
            <a:r>
              <a:rPr lang="ru-RU" sz="1800" dirty="0" err="1" smtClean="0"/>
              <a:t>виброплиты</a:t>
            </a:r>
            <a:r>
              <a:rPr lang="ru-RU" sz="1800" dirty="0" smtClean="0"/>
              <a:t> : справочник / ред. М. И. </a:t>
            </a:r>
            <a:r>
              <a:rPr lang="ru-RU" sz="1800" dirty="0" err="1" smtClean="0"/>
              <a:t>Грифф</a:t>
            </a:r>
            <a:r>
              <a:rPr lang="ru-RU" sz="1800" dirty="0" smtClean="0"/>
              <a:t>. - М. : АСВ. - 2008</a:t>
            </a:r>
          </a:p>
          <a:p>
            <a:r>
              <a:rPr lang="ru-RU" sz="1800" dirty="0" smtClean="0"/>
              <a:t>Вып.14. Часть 3. - 256 с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Аннотация: </a:t>
            </a:r>
            <a:r>
              <a:rPr lang="ru-RU" sz="1800" dirty="0" smtClean="0"/>
              <a:t>В справочнике представлены основные фирмы - производители, определяющие технический уровень в данной области техники. </a:t>
            </a:r>
            <a:endParaRPr lang="ru-RU" sz="1800" dirty="0" smtClean="0"/>
          </a:p>
          <a:p>
            <a:r>
              <a:rPr lang="ru-RU" sz="1800" dirty="0" smtClean="0"/>
              <a:t> Экземпляры: всего:1 -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219" name="Picture 3" descr="C:\Users\bibl2\Desktop\загруженное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316835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2818656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332656"/>
            <a:ext cx="4546848" cy="5976704"/>
          </a:xfrm>
        </p:spPr>
        <p:txBody>
          <a:bodyPr>
            <a:noAutofit/>
          </a:bodyPr>
          <a:lstStyle/>
          <a:p>
            <a:r>
              <a:rPr lang="ru-RU" sz="1800" dirty="0" smtClean="0"/>
              <a:t>39.311-06-5я7</a:t>
            </a:r>
          </a:p>
          <a:p>
            <a:r>
              <a:rPr lang="ru-RU" sz="1800" dirty="0" smtClean="0"/>
              <a:t>М 17</a:t>
            </a:r>
          </a:p>
          <a:p>
            <a:r>
              <a:rPr lang="ru-RU" sz="1800" dirty="0" smtClean="0"/>
              <a:t>Максименко А. Н. </a:t>
            </a:r>
            <a:endParaRPr lang="ru-RU" sz="1800" dirty="0" smtClean="0"/>
          </a:p>
          <a:p>
            <a:r>
              <a:rPr lang="ru-RU" sz="1800" dirty="0" smtClean="0"/>
              <a:t>Эксплуатация строительных и дорожных машин : учебное пособие.; допущено УМО вузов РФ в области транспортных машин / А. Н. Максименко. - СПб. : БХВ - Петербург, 2006. - 400 с. : ил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вопросы производственной и технической эксплуатации строительных, дорожных и подъемно-транспортных машин. Особое внимание уделено формированию парка машин с учетом применения современных технологий, повышению производительности и эффективности их использования. </a:t>
            </a:r>
          </a:p>
          <a:p>
            <a:pPr>
              <a:buNone/>
            </a:pPr>
            <a:r>
              <a:rPr lang="ru-RU" sz="1800" dirty="0" smtClean="0"/>
              <a:t>	Экземпляры</a:t>
            </a:r>
            <a:r>
              <a:rPr lang="ru-RU" sz="1800" dirty="0" smtClean="0"/>
              <a:t>: всего:30 -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.(29),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2290" name="Picture 2" descr="C:\Users\bibl2\Desktop\загруженное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09634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1872208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32656"/>
            <a:ext cx="4464496" cy="6120680"/>
          </a:xfrm>
        </p:spPr>
        <p:txBody>
          <a:bodyPr>
            <a:noAutofit/>
          </a:bodyPr>
          <a:lstStyle/>
          <a:p>
            <a:r>
              <a:rPr lang="ru-RU" sz="1800" dirty="0" smtClean="0"/>
              <a:t>39.311-06-5</a:t>
            </a:r>
          </a:p>
          <a:p>
            <a:r>
              <a:rPr lang="ru-RU" sz="1800" dirty="0" smtClean="0"/>
              <a:t>П52</a:t>
            </a:r>
          </a:p>
          <a:p>
            <a:r>
              <a:rPr lang="ru-RU" sz="1800" dirty="0" err="1" smtClean="0"/>
              <a:t>Полоснин</a:t>
            </a:r>
            <a:r>
              <a:rPr lang="ru-RU" sz="1800" dirty="0" smtClean="0"/>
              <a:t> М. Д. </a:t>
            </a:r>
            <a:endParaRPr lang="ru-RU" sz="1800" dirty="0" smtClean="0"/>
          </a:p>
          <a:p>
            <a:r>
              <a:rPr lang="ru-RU" sz="1800" dirty="0" smtClean="0"/>
              <a:t>Машинист дорожных и строительных машин : справочное пособие / М.Д. </a:t>
            </a:r>
            <a:r>
              <a:rPr lang="ru-RU" sz="1800" dirty="0" err="1" smtClean="0"/>
              <a:t>Полоснин</a:t>
            </a:r>
            <a:r>
              <a:rPr lang="ru-RU" sz="1800" dirty="0" smtClean="0"/>
              <a:t>. - М. : Академия, 2002. - 288 с. - (Профессиональное образование)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Изложены сведения по конструкции, технологии использования по назначению, безопасной эксплуатации отечественных дорожных и строительных машин. Приведены в краткой форме особенности исполнения и показатели эксплуатационных качеств зарубежной дорожно-строительной </a:t>
            </a:r>
            <a:r>
              <a:rPr lang="ru-RU" sz="1800" dirty="0" smtClean="0"/>
              <a:t>техники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 </a:t>
            </a:r>
            <a:r>
              <a:rPr lang="ru-RU" sz="1800" dirty="0" smtClean="0"/>
              <a:t>Экземпляры: всего:10 - ЧЗ №2(2),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.(8)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3314" name="Picture 2" descr="C:\Users\bibl2\Desktop\загруженное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266429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1872208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38.6-5Я73</a:t>
            </a:r>
          </a:p>
          <a:p>
            <a:r>
              <a:rPr lang="ru-RU" sz="1800" dirty="0" smtClean="0"/>
              <a:t>Р 59</a:t>
            </a:r>
          </a:p>
          <a:p>
            <a:r>
              <a:rPr lang="ru-RU" sz="1800" dirty="0" smtClean="0"/>
              <a:t>Рогожкин В. М. </a:t>
            </a:r>
            <a:endParaRPr lang="ru-RU" sz="1800" dirty="0" smtClean="0"/>
          </a:p>
          <a:p>
            <a:r>
              <a:rPr lang="ru-RU" sz="1800" dirty="0" smtClean="0"/>
              <a:t>Эксплуатация машин в строительстве : учебник.; допущено УМО вузов РФ / В. М. Рогожкин. - М. : АСВ, 2011. - 648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теоретические основы повышения эффективности эксплуатации и технического обслуживания машин в строительстве и рациональные методы их использования при выполнении механизированных работ.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Экземпляры</a:t>
            </a:r>
            <a:r>
              <a:rPr lang="ru-RU" sz="1800" dirty="0" smtClean="0"/>
              <a:t>: всего:12 -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1266" name="Picture 2" descr="C:\Users\bibl2\Desktop\загруженное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4176464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1666528" cy="30823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332656"/>
            <a:ext cx="4618856" cy="6192688"/>
          </a:xfrm>
        </p:spPr>
        <p:txBody>
          <a:bodyPr>
            <a:noAutofit/>
          </a:bodyPr>
          <a:lstStyle/>
          <a:p>
            <a:r>
              <a:rPr lang="ru-RU" sz="1800" dirty="0" smtClean="0"/>
              <a:t>39.311-06-5я72</a:t>
            </a:r>
          </a:p>
          <a:p>
            <a:r>
              <a:rPr lang="ru-RU" sz="1800" dirty="0" smtClean="0"/>
              <a:t>Ш 52</a:t>
            </a:r>
          </a:p>
          <a:p>
            <a:r>
              <a:rPr lang="ru-RU" sz="1800" dirty="0" smtClean="0"/>
              <a:t>Шестопалов  К. К. </a:t>
            </a:r>
            <a:endParaRPr lang="ru-RU" sz="1800" dirty="0" smtClean="0"/>
          </a:p>
          <a:p>
            <a:r>
              <a:rPr lang="ru-RU" sz="1800" dirty="0" smtClean="0"/>
              <a:t>Подъемно - транспортные, строительные и дорожные машины и оборудование : учебное пособие для </a:t>
            </a:r>
            <a:r>
              <a:rPr lang="ru-RU" sz="1800" dirty="0" smtClean="0"/>
              <a:t>студентов; </a:t>
            </a:r>
            <a:r>
              <a:rPr lang="ru-RU" sz="1800" dirty="0" smtClean="0"/>
              <a:t>допущено МОРФ / К. К. Шестопалов. - 2-е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- М. : Академия, 2005. - 320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назначение, классификация, </a:t>
            </a:r>
            <a:r>
              <a:rPr lang="ru-RU" sz="1800" dirty="0" err="1" smtClean="0"/>
              <a:t>типоразмерные</a:t>
            </a:r>
            <a:r>
              <a:rPr lang="ru-RU" sz="1800" dirty="0" smtClean="0"/>
              <a:t> ряды, принципы действия, особенности конструкции и дизайна; приведены формулы для расчета основных параметров и производительности подъемно-транспортных, строительных и дорожных </a:t>
            </a:r>
            <a:r>
              <a:rPr lang="ru-RU" sz="1800" dirty="0" smtClean="0"/>
              <a:t>машин.</a:t>
            </a:r>
          </a:p>
          <a:p>
            <a:r>
              <a:rPr lang="ru-RU" sz="1800" dirty="0" smtClean="0"/>
              <a:t>Экземпляры: всего:40 - Аб.(40)</a:t>
            </a:r>
          </a:p>
        </p:txBody>
      </p:sp>
      <p:pic>
        <p:nvPicPr>
          <p:cNvPr id="10243" name="Picture 3" descr="C:\Users\bibl2\Desktop\загруженное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223224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1296144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332656"/>
            <a:ext cx="4978896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39.311-06-5я72</a:t>
            </a:r>
          </a:p>
          <a:p>
            <a:r>
              <a:rPr lang="ru-RU" dirty="0" smtClean="0"/>
              <a:t>Ш 52</a:t>
            </a:r>
          </a:p>
          <a:p>
            <a:r>
              <a:rPr lang="ru-RU" dirty="0" smtClean="0"/>
              <a:t>Шестопалов  К. К. </a:t>
            </a:r>
            <a:endParaRPr lang="ru-RU" dirty="0" smtClean="0"/>
          </a:p>
          <a:p>
            <a:r>
              <a:rPr lang="ru-RU" dirty="0" smtClean="0"/>
              <a:t>Подъемно - транспортные, строительные и дорожные машины и оборудование : учебное пособие для студентов учреждений сред. проф. образования.; допущено МОРФ / К. К. Шестопалов. - 3-е изд., стереотип. - М. : Академия, 2008. - 320 с. 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Рассмотрены назначение, классификация, </a:t>
            </a:r>
            <a:r>
              <a:rPr lang="ru-RU" dirty="0" err="1" smtClean="0"/>
              <a:t>типоразмерные</a:t>
            </a:r>
            <a:r>
              <a:rPr lang="ru-RU" dirty="0" smtClean="0"/>
              <a:t> ряды, принципы действия, особенности  конструкции и дизайна; приведены формулы для расчета основных параметров и производительности подъемно-транспортных, строительных и дорожных машин, а также машин и оборудования , используемых при содержании и ремонте автомобильных дорог и городских территорий.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	Экземпляры</a:t>
            </a:r>
            <a:r>
              <a:rPr lang="ru-RU" dirty="0" smtClean="0"/>
              <a:t>: всего:15 - </a:t>
            </a:r>
            <a:r>
              <a:rPr lang="ru-RU" dirty="0" err="1" smtClean="0"/>
              <a:t>аб</a:t>
            </a:r>
            <a:r>
              <a:rPr lang="ru-RU" dirty="0" smtClean="0"/>
              <a:t>.(15)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Users\bibl2\Desktop\загруженное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280831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1944216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260648"/>
            <a:ext cx="4690864" cy="633670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38.6-5я73</a:t>
            </a:r>
          </a:p>
          <a:p>
            <a:r>
              <a:rPr lang="ru-RU" sz="1800" dirty="0" smtClean="0"/>
              <a:t>Б 43</a:t>
            </a:r>
          </a:p>
          <a:p>
            <a:r>
              <a:rPr lang="ru-RU" sz="1800" dirty="0" smtClean="0"/>
              <a:t>Белецкий Б. Ф. </a:t>
            </a:r>
            <a:endParaRPr lang="ru-RU" sz="1800" dirty="0" smtClean="0"/>
          </a:p>
          <a:p>
            <a:r>
              <a:rPr lang="ru-RU" sz="1800" dirty="0" smtClean="0"/>
              <a:t>Строительные машины и оборудование : справочное пособие для </a:t>
            </a:r>
            <a:r>
              <a:rPr lang="ru-RU" sz="1800" dirty="0" smtClean="0"/>
              <a:t>студентов </a:t>
            </a:r>
            <a:r>
              <a:rPr lang="ru-RU" sz="1800" dirty="0" smtClean="0"/>
              <a:t>строительных вузов, факультетов и техникумов / Б. Ф. Белецкий, И. Г. Булгакова. - Ростов </a:t>
            </a:r>
            <a:r>
              <a:rPr lang="ru-RU" sz="1800" dirty="0" err="1" smtClean="0"/>
              <a:t>н</a:t>
            </a:r>
            <a:r>
              <a:rPr lang="ru-RU" sz="1800" dirty="0" smtClean="0"/>
              <a:t>/Д : Феникс, 2005. - 608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В пособии описано назначение и приведены конструкции и основные технические характеристики применяемых строительных машин, механизмов и оборудования для наиболее массовых и трудоемких земляных,  свайных, дорожных, бетонных, железобетонных и монтажных  работ. Даны рекомендации по выбору и комплектации машин.</a:t>
            </a:r>
          </a:p>
          <a:p>
            <a:pPr>
              <a:buNone/>
            </a:pPr>
            <a:r>
              <a:rPr lang="ru-RU" sz="1800" dirty="0" smtClean="0"/>
              <a:t> </a:t>
            </a:r>
            <a:r>
              <a:rPr lang="ru-RU" sz="1800" dirty="0" smtClean="0"/>
              <a:t> </a:t>
            </a:r>
            <a:r>
              <a:rPr lang="ru-RU" sz="1800" dirty="0" smtClean="0"/>
              <a:t>	Экземпляры</a:t>
            </a:r>
            <a:r>
              <a:rPr lang="ru-RU" sz="1800" dirty="0" smtClean="0"/>
              <a:t>: всего:5 -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pic>
        <p:nvPicPr>
          <p:cNvPr id="1026" name="Picture 2" descr="C:\Users\bibl2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316835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244827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608512" cy="5577483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/>
              <a:t>38.6-5</a:t>
            </a:r>
          </a:p>
          <a:p>
            <a:r>
              <a:rPr lang="ru-RU" sz="1900" dirty="0" smtClean="0"/>
              <a:t>Б43</a:t>
            </a:r>
          </a:p>
          <a:p>
            <a:r>
              <a:rPr lang="ru-RU" sz="1900" dirty="0" smtClean="0"/>
              <a:t>Белецкий Б. Ф. </a:t>
            </a:r>
            <a:endParaRPr lang="ru-RU" sz="1900" dirty="0" smtClean="0"/>
          </a:p>
          <a:p>
            <a:r>
              <a:rPr lang="ru-RU" sz="1900" dirty="0" smtClean="0"/>
              <a:t>Строительные машины и оборудование / Б.Ф. Белецкий . - Ростов </a:t>
            </a:r>
            <a:r>
              <a:rPr lang="ru-RU" sz="1900" dirty="0" err="1" smtClean="0"/>
              <a:t>н</a:t>
            </a:r>
            <a:r>
              <a:rPr lang="ru-RU" sz="1900" dirty="0" smtClean="0"/>
              <a:t>/Д : Феникс, 2002. - 592 с. - (Серия "Учебники и учебные пособия</a:t>
            </a:r>
            <a:r>
              <a:rPr lang="ru-RU" sz="1900" dirty="0" smtClean="0"/>
              <a:t>")</a:t>
            </a:r>
          </a:p>
          <a:p>
            <a:r>
              <a:rPr lang="ru-RU" sz="1900" dirty="0" smtClean="0"/>
              <a:t>Аннотация: Рассмотрены вопросы технологии производства общестроительных, монтажных и специальных работ, выполняемых при прокладке сетей и устройстве сооружений систем водоснабжения и водоотведения, даны основные сведения о применяемых в строительстве машинах и механизмах.</a:t>
            </a:r>
            <a:br>
              <a:rPr lang="ru-RU" sz="1900" dirty="0" smtClean="0"/>
            </a:br>
            <a:endParaRPr lang="ru-RU" sz="1900" dirty="0" smtClean="0"/>
          </a:p>
          <a:p>
            <a:r>
              <a:rPr lang="ru-RU" sz="1900" dirty="0" smtClean="0"/>
              <a:t> Экземпляры: всего:5 - </a:t>
            </a:r>
            <a:r>
              <a:rPr lang="ru-RU" sz="1900" dirty="0" err="1" smtClean="0"/>
              <a:t>аб</a:t>
            </a:r>
            <a:r>
              <a:rPr lang="ru-RU" sz="1900" dirty="0" smtClean="0"/>
              <a:t>.(3), ЧЗ №2(2).</a:t>
            </a:r>
          </a:p>
          <a:p>
            <a:r>
              <a:rPr lang="ru-RU" sz="19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bibl2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28803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1872208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6408712"/>
          </a:xfrm>
        </p:spPr>
        <p:txBody>
          <a:bodyPr>
            <a:noAutofit/>
          </a:bodyPr>
          <a:lstStyle/>
          <a:p>
            <a:r>
              <a:rPr lang="ru-RU" sz="1800" dirty="0" smtClean="0"/>
              <a:t>38.6-5я723</a:t>
            </a:r>
          </a:p>
          <a:p>
            <a:r>
              <a:rPr lang="ru-RU" sz="1800" dirty="0" smtClean="0"/>
              <a:t>В 67</a:t>
            </a:r>
          </a:p>
          <a:p>
            <a:r>
              <a:rPr lang="ru-RU" sz="1800" dirty="0" smtClean="0"/>
              <a:t>Волков</a:t>
            </a:r>
            <a:r>
              <a:rPr lang="ru-RU" sz="1800" dirty="0" smtClean="0"/>
              <a:t> </a:t>
            </a:r>
            <a:r>
              <a:rPr lang="ru-RU" sz="1800" dirty="0" smtClean="0"/>
              <a:t> Д. П. </a:t>
            </a:r>
            <a:endParaRPr lang="ru-RU" sz="1800" dirty="0" smtClean="0"/>
          </a:p>
          <a:p>
            <a:r>
              <a:rPr lang="ru-RU" sz="1800" dirty="0" smtClean="0"/>
              <a:t>Строительные машины и средства малой механизации : </a:t>
            </a:r>
            <a:r>
              <a:rPr lang="ru-RU" sz="1800" dirty="0" smtClean="0"/>
              <a:t>/ </a:t>
            </a:r>
            <a:r>
              <a:rPr lang="ru-RU" sz="1800" dirty="0" smtClean="0"/>
              <a:t>Д. П. Волков, В. Я. Крикун</a:t>
            </a:r>
            <a:r>
              <a:rPr lang="ru-RU" sz="1800" dirty="0" smtClean="0"/>
              <a:t>.- </a:t>
            </a:r>
            <a:r>
              <a:rPr lang="ru-RU" sz="1800" dirty="0" smtClean="0"/>
              <a:t>М. </a:t>
            </a:r>
            <a:r>
              <a:rPr lang="ru-RU" sz="1800" dirty="0" smtClean="0"/>
              <a:t>:Академия</a:t>
            </a:r>
            <a:r>
              <a:rPr lang="ru-RU" sz="1800" dirty="0" smtClean="0"/>
              <a:t>, 2007. - 480 с.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Изложены основные сведения о назначении, области применения, устройстве, рабочих процессах и технологических возможностях используемых в строительстве машин и средства малой механизации. В отдельные главы выделены сведения о приводах и ходовых устройствах, общие для всех изучаемых машин. Даны основы производственной и технической эксплуатации строительных машин, включающие общие требования охраны труда.</a:t>
            </a: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Экземпляры</a:t>
            </a:r>
            <a:r>
              <a:rPr lang="ru-RU" sz="1800" dirty="0" smtClean="0"/>
              <a:t>: всего:19 -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3074" name="Picture 2" descr="C:\Users\bibl2\Desktop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252028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586551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38.6-5я73</a:t>
            </a:r>
          </a:p>
          <a:p>
            <a:r>
              <a:rPr lang="ru-RU" dirty="0" smtClean="0"/>
              <a:t>Д 56</a:t>
            </a:r>
          </a:p>
          <a:p>
            <a:r>
              <a:rPr lang="ru-RU" dirty="0" smtClean="0"/>
              <a:t>Добронравов</a:t>
            </a:r>
            <a:r>
              <a:rPr lang="ru-RU" dirty="0" smtClean="0"/>
              <a:t> </a:t>
            </a:r>
            <a:r>
              <a:rPr lang="ru-RU" dirty="0" smtClean="0"/>
              <a:t> С. С. </a:t>
            </a:r>
            <a:endParaRPr lang="ru-RU" dirty="0" smtClean="0"/>
          </a:p>
          <a:p>
            <a:r>
              <a:rPr lang="ru-RU" dirty="0" smtClean="0"/>
              <a:t>Строительные машины и оборудование : справочник / С. С. Добронравов, М. С. Добронравов. - 2-е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- М. : Высшая школа, 2006. - 445 с. : ил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В справочнике приведены назначение, область применения, устройство, рабочие процессы, системы управления, конструктивные особенности и технические характеристики широкой номенклатуры современных высокоэффективных строительных машин и оборудования. Для каждого типа  машин приведены формулы расчета эксплуатационной и технической производительности.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Экземпляры</a:t>
            </a:r>
            <a:r>
              <a:rPr lang="ru-RU" dirty="0" smtClean="0"/>
              <a:t>: всего:4 - </a:t>
            </a:r>
            <a:r>
              <a:rPr lang="ru-RU" dirty="0" err="1" smtClean="0"/>
              <a:t>аб</a:t>
            </a:r>
            <a:r>
              <a:rPr lang="ru-RU" dirty="0" smtClean="0"/>
              <a:t>.(2), </a:t>
            </a:r>
            <a:r>
              <a:rPr lang="ru-RU" dirty="0" err="1" smtClean="0"/>
              <a:t>Чз</a:t>
            </a:r>
            <a:r>
              <a:rPr lang="ru-RU" dirty="0" smtClean="0"/>
              <a:t> №2(2)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bibl2\Desktop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02433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2376264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38.6я73</a:t>
            </a:r>
          </a:p>
          <a:p>
            <a:r>
              <a:rPr lang="ru-RU" sz="1800" dirty="0" smtClean="0"/>
              <a:t>Д 71</a:t>
            </a:r>
          </a:p>
          <a:p>
            <a:r>
              <a:rPr lang="ru-RU" sz="1800" dirty="0" smtClean="0"/>
              <a:t>Доценко</a:t>
            </a:r>
            <a:r>
              <a:rPr lang="ru-RU" sz="1800" dirty="0" smtClean="0"/>
              <a:t> </a:t>
            </a:r>
            <a:r>
              <a:rPr lang="ru-RU" sz="1800" dirty="0" smtClean="0"/>
              <a:t> А. И. </a:t>
            </a:r>
            <a:endParaRPr lang="ru-RU" sz="1800" dirty="0" smtClean="0"/>
          </a:p>
          <a:p>
            <a:r>
              <a:rPr lang="ru-RU" sz="1800" dirty="0" smtClean="0"/>
              <a:t>Строительные машины : учебник; рекомендовано УМО вузов РФ / А. И. Доценко. - М. : ИНФРА-М, 2014. - 533 с. - (Высшее образование: 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В учебнике рассмотрены основные типы строительных машин, используемых в промышленном, гражданском и коммунальном строительстве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  </a:t>
            </a:r>
            <a:r>
              <a:rPr lang="ru-RU" sz="1800" dirty="0" smtClean="0"/>
              <a:t>     Экземпляры</a:t>
            </a:r>
            <a:r>
              <a:rPr lang="ru-RU" sz="1800" dirty="0" smtClean="0"/>
              <a:t>: всего:2 -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bibl2\Desktop\загруженное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324036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1728192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38.6-5Я73</a:t>
            </a:r>
          </a:p>
          <a:p>
            <a:r>
              <a:rPr lang="ru-RU" sz="1800" dirty="0" smtClean="0"/>
              <a:t>Д 71</a:t>
            </a:r>
          </a:p>
          <a:p>
            <a:r>
              <a:rPr lang="ru-RU" sz="1800" dirty="0" smtClean="0"/>
              <a:t>Доценко А. И. </a:t>
            </a:r>
            <a:endParaRPr lang="ru-RU" sz="1800" dirty="0" smtClean="0"/>
          </a:p>
          <a:p>
            <a:r>
              <a:rPr lang="ru-RU" sz="1800" dirty="0" smtClean="0"/>
              <a:t>Строительные машины : учебник.; рекомендовано УМО вузов РФ / А. И. Доценко, В. Г. Дронов. - М. : ИНФРА-М, 2012. - 533 с. - (Высшее образование)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основные типы строительных машин, используемых в промышленном, гражданском и коммунальном строительстве</a:t>
            </a:r>
            <a:r>
              <a:rPr lang="ru-RU" sz="1800" dirty="0" smtClean="0"/>
              <a:t>.</a:t>
            </a: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	Экземпляры</a:t>
            </a:r>
            <a:r>
              <a:rPr lang="ru-RU" sz="1800" dirty="0" smtClean="0"/>
              <a:t>: всего:14 -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.(12),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6147" name="Picture 3" descr="C:\Users\bibl2\Desktop\загруженное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266429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2016224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32656"/>
            <a:ext cx="4330824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38.6-5я2</a:t>
            </a:r>
          </a:p>
          <a:p>
            <a:r>
              <a:rPr lang="ru-RU" sz="1800" dirty="0" smtClean="0"/>
              <a:t>С 86</a:t>
            </a:r>
          </a:p>
          <a:p>
            <a:r>
              <a:rPr lang="ru-RU" sz="1800" dirty="0" smtClean="0"/>
              <a:t>Строительные </a:t>
            </a:r>
            <a:r>
              <a:rPr lang="ru-RU" sz="1800" dirty="0" smtClean="0"/>
              <a:t>машины мира. Машины для уплотнения дорожных и аэродромных покрытий. </a:t>
            </a:r>
            <a:r>
              <a:rPr lang="ru-RU" sz="1800" dirty="0" err="1" smtClean="0"/>
              <a:t>Асфальтоукладчики</a:t>
            </a:r>
            <a:r>
              <a:rPr lang="ru-RU" sz="1800" dirty="0" smtClean="0"/>
              <a:t>, дорожные катки и </a:t>
            </a:r>
            <a:r>
              <a:rPr lang="ru-RU" sz="1800" dirty="0" err="1" smtClean="0"/>
              <a:t>виброплиты</a:t>
            </a:r>
            <a:r>
              <a:rPr lang="ru-RU" sz="1800" dirty="0" smtClean="0"/>
              <a:t> : справочник / ред. М. И. </a:t>
            </a:r>
            <a:r>
              <a:rPr lang="ru-RU" sz="1800" dirty="0" err="1" smtClean="0"/>
              <a:t>Грифф</a:t>
            </a:r>
            <a:r>
              <a:rPr lang="ru-RU" sz="1800" dirty="0" smtClean="0"/>
              <a:t>. - М. : АСВ. - 2008</a:t>
            </a:r>
          </a:p>
          <a:p>
            <a:r>
              <a:rPr lang="ru-RU" sz="1800" dirty="0" smtClean="0"/>
              <a:t>Вып.14. Часть 1. - 328 с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Аннотация: В первую очередь в справочнике представлены основные фирмы - производители, определяющие технический уровень в данной области техники. В связи с большим количеством фирм выпуск справочника осуществляется в трех частях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Экземпляры</a:t>
            </a:r>
            <a:r>
              <a:rPr lang="ru-RU" sz="1800" dirty="0" smtClean="0"/>
              <a:t>: всего:1 -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  <a:endParaRPr lang="ru-RU" sz="1800" dirty="0"/>
          </a:p>
        </p:txBody>
      </p:sp>
      <p:pic>
        <p:nvPicPr>
          <p:cNvPr id="7170" name="Picture 2" descr="C:\Users\bibl2\Desktop\загруженное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252028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04864"/>
            <a:ext cx="1656184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38.6-5я2</a:t>
            </a:r>
          </a:p>
          <a:p>
            <a:r>
              <a:rPr lang="ru-RU" sz="1800" dirty="0" smtClean="0"/>
              <a:t>С 86</a:t>
            </a:r>
          </a:p>
          <a:p>
            <a:r>
              <a:rPr lang="ru-RU" sz="1800" dirty="0" smtClean="0"/>
              <a:t>Строительные </a:t>
            </a:r>
            <a:r>
              <a:rPr lang="ru-RU" sz="1800" dirty="0" smtClean="0"/>
              <a:t>машины мира. Машины для уплотнения дорожных и аэродромных покрытий. </a:t>
            </a:r>
            <a:r>
              <a:rPr lang="ru-RU" sz="1800" dirty="0" err="1" smtClean="0"/>
              <a:t>Асфальтоукладчики</a:t>
            </a:r>
            <a:r>
              <a:rPr lang="ru-RU" sz="1800" dirty="0" smtClean="0"/>
              <a:t>, дорожные катки и </a:t>
            </a:r>
            <a:r>
              <a:rPr lang="ru-RU" sz="1800" dirty="0" err="1" smtClean="0"/>
              <a:t>виброплиты</a:t>
            </a:r>
            <a:r>
              <a:rPr lang="ru-RU" sz="1800" dirty="0" smtClean="0"/>
              <a:t> : справочник / ред. М. И. </a:t>
            </a:r>
            <a:r>
              <a:rPr lang="ru-RU" sz="1800" dirty="0" err="1" smtClean="0"/>
              <a:t>Грифф</a:t>
            </a:r>
            <a:r>
              <a:rPr lang="ru-RU" sz="1800" dirty="0" smtClean="0"/>
              <a:t>. - М. : АСВ. - 2008</a:t>
            </a:r>
          </a:p>
          <a:p>
            <a:r>
              <a:rPr lang="ru-RU" sz="1800" dirty="0" smtClean="0"/>
              <a:t>Вып.14. Часть 2. - 256 с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Аннотация: </a:t>
            </a:r>
            <a:r>
              <a:rPr lang="ru-RU" sz="1800" dirty="0" smtClean="0"/>
              <a:t>В </a:t>
            </a:r>
            <a:r>
              <a:rPr lang="ru-RU" sz="1800" dirty="0" smtClean="0"/>
              <a:t>справочнике представлены основные фирмы - производители, определяющие технический уровень в данной области техники. </a:t>
            </a:r>
            <a:endParaRPr lang="ru-RU" sz="1800" dirty="0" smtClean="0"/>
          </a:p>
          <a:p>
            <a:r>
              <a:rPr lang="ru-RU" sz="1800" dirty="0" smtClean="0"/>
              <a:t> Экземпляры: всего:1 -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bibl2\Desktop\загруженное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280831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446</TotalTime>
  <Words>1154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76</cp:revision>
  <dcterms:modified xsi:type="dcterms:W3CDTF">2020-09-29T02:49:34Z</dcterms:modified>
</cp:coreProperties>
</file>